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nton" charset="1" panose="00000500000000000000"/>
      <p:regular r:id="rId21"/>
    </p:embeddedFont>
    <p:embeddedFont>
      <p:font typeface="Open Sauce" charset="1" panose="00000500000000000000"/>
      <p:regular r:id="rId22"/>
    </p:embeddedFont>
    <p:embeddedFont>
      <p:font typeface="Montserrat Bold" charset="1" panose="00000800000000000000"/>
      <p:regular r:id="rId23"/>
    </p:embeddedFont>
    <p:embeddedFont>
      <p:font typeface="Poppins" charset="1" panose="00000500000000000000"/>
      <p:regular r:id="rId24"/>
    </p:embeddedFont>
    <p:embeddedFont>
      <p:font typeface="Poppins Bold" charset="1" panose="00000800000000000000"/>
      <p:regular r:id="rId25"/>
    </p:embeddedFont>
    <p:embeddedFont>
      <p:font typeface="Montserrat" charset="1" panose="00000500000000000000"/>
      <p:regular r:id="rId26"/>
    </p:embeddedFont>
    <p:embeddedFont>
      <p:font typeface="Work Sans Bold" charset="1" panose="00000000000000000000"/>
      <p:regular r:id="rId27"/>
    </p:embeddedFont>
    <p:embeddedFont>
      <p:font typeface="Work Sans" charset="1" panose="00000000000000000000"/>
      <p:regular r:id="rId28"/>
    </p:embeddedFont>
    <p:embeddedFont>
      <p:font typeface="DM Sans Bold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18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5.png" Type="http://schemas.openxmlformats.org/officeDocument/2006/relationships/image"/><Relationship Id="rId6" Target="../media/image26.gif" Type="http://schemas.openxmlformats.org/officeDocument/2006/relationships/image"/><Relationship Id="rId7" Target="../media/image27.gif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8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9.gif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0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2.png" Type="http://schemas.openxmlformats.org/officeDocument/2006/relationships/image"/><Relationship Id="rId4" Target="../media/image33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4.jpeg" Type="http://schemas.openxmlformats.org/officeDocument/2006/relationships/image"/><Relationship Id="rId4" Target="../media/image35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0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1.jpeg" Type="http://schemas.openxmlformats.org/officeDocument/2006/relationships/image"/><Relationship Id="rId4" Target="../media/image22.png" Type="http://schemas.openxmlformats.org/officeDocument/2006/relationships/image"/><Relationship Id="rId5" Target="../media/image23.jpe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29255" y="2425490"/>
            <a:ext cx="7312092" cy="509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70"/>
              </a:lnSpc>
            </a:pPr>
            <a:r>
              <a:rPr lang="en-US" sz="1947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URBAN COOLER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941347" y="-38889"/>
            <a:ext cx="8961573" cy="8961573"/>
          </a:xfrm>
          <a:custGeom>
            <a:avLst/>
            <a:gdLst/>
            <a:ahLst/>
            <a:cxnLst/>
            <a:rect r="r" b="b" t="t" l="l"/>
            <a:pathLst>
              <a:path h="8961573" w="8961573">
                <a:moveTo>
                  <a:pt x="0" y="0"/>
                </a:moveTo>
                <a:lnTo>
                  <a:pt x="8961574" y="0"/>
                </a:lnTo>
                <a:lnTo>
                  <a:pt x="8961574" y="8961573"/>
                </a:lnTo>
                <a:lnTo>
                  <a:pt x="0" y="8961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760860" y="606425"/>
            <a:ext cx="14984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SPACE AI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82053" y="606425"/>
            <a:ext cx="19895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ALIEN BLUES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83870" y="8010026"/>
            <a:ext cx="449193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ВИЗУАЛИЗИРУЙ ТЕПЛО. УЛУЧШАЙ ГОРОД.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45530" y="7480686"/>
            <a:ext cx="719179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SEE THE HEAT. IMPROVE THE CITY.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719443"/>
            <a:ext cx="415299" cy="243863"/>
          </a:xfrm>
          <a:custGeom>
            <a:avLst/>
            <a:gdLst/>
            <a:ahLst/>
            <a:cxnLst/>
            <a:rect r="r" b="b" t="t" l="l"/>
            <a:pathLst>
              <a:path h="243863" w="415299">
                <a:moveTo>
                  <a:pt x="0" y="0"/>
                </a:moveTo>
                <a:lnTo>
                  <a:pt x="415299" y="0"/>
                </a:lnTo>
                <a:lnTo>
                  <a:pt x="415299" y="243864"/>
                </a:lnTo>
                <a:lnTo>
                  <a:pt x="0" y="243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42" t="0" r="0" b="-2678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56293" y="1439623"/>
            <a:ext cx="10352948" cy="2709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2"/>
              </a:lnSpc>
            </a:pPr>
            <a:r>
              <a:rPr lang="en-US" sz="1078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Real-World Applications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1570005" y="5415904"/>
            <a:ext cx="1749524" cy="912933"/>
          </a:xfrm>
          <a:custGeom>
            <a:avLst/>
            <a:gdLst/>
            <a:ahLst/>
            <a:cxnLst/>
            <a:rect r="r" b="b" t="t" l="l"/>
            <a:pathLst>
              <a:path h="912933" w="1749524">
                <a:moveTo>
                  <a:pt x="1749524" y="0"/>
                </a:moveTo>
                <a:lnTo>
                  <a:pt x="0" y="0"/>
                </a:lnTo>
                <a:lnTo>
                  <a:pt x="0" y="912934"/>
                </a:lnTo>
                <a:lnTo>
                  <a:pt x="1749524" y="912934"/>
                </a:lnTo>
                <a:lnTo>
                  <a:pt x="174952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43033" y="5105400"/>
            <a:ext cx="5026972" cy="332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b="true" sz="18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ДЕВЕЛОПМЕНТ И СТРОИТЕЛЬСТВО 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Для кого: Застройщики жилых комплексов и бизнес-центров.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Зачем: Повышение ликвидности недвижимости. ЖК, в котором на 4 градуса прохладнее в жару за счет правильного дизайна — это премиальное преимущество и забота о будущих жильцах.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290738"/>
            <a:ext cx="4977932" cy="332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b="true" sz="18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МУНИЦИПАЛЬНОЕ УПРАВЛЕНИЕ И ESG-МОНИТОРИНГ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Для кого: Мэрии городов, департаменты экологии.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Зачем:</a:t>
            </a:r>
            <a:r>
              <a:rPr lang="en-US" sz="1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Оперативное выявление самых опасных зон перегрева и планирование «климатических убежищ» (фонтаны, навесы, скверы) там, где они нужнее всего</a:t>
            </a:r>
            <a:r>
              <a:rPr lang="en-US" b="true" sz="18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103405" y="6124038"/>
            <a:ext cx="5446866" cy="365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b="true" sz="18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УРБАНИСТИКА И ГОРОДСКОЕ ПЛАНИРОВАНИЕ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Для</a:t>
            </a:r>
            <a:r>
              <a:rPr lang="en-US" sz="1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кого: Архитектурные бюро и проектные институты.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Зачем: Инструмент для создания «зеленых мастер-планов». Позволяет обосновать необходимость высадки деревьев перед заказчиком или городом, опираясь на расчеты температуры, а не только на эстетику.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760860" y="606425"/>
            <a:ext cx="14984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SPACE AI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2053" y="606425"/>
            <a:ext cx="19895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ALIEN BLUES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719443"/>
            <a:ext cx="415299" cy="243863"/>
          </a:xfrm>
          <a:custGeom>
            <a:avLst/>
            <a:gdLst/>
            <a:ahLst/>
            <a:cxnLst/>
            <a:rect r="r" b="b" t="t" l="l"/>
            <a:pathLst>
              <a:path h="243863" w="415299">
                <a:moveTo>
                  <a:pt x="0" y="0"/>
                </a:moveTo>
                <a:lnTo>
                  <a:pt x="415299" y="0"/>
                </a:lnTo>
                <a:lnTo>
                  <a:pt x="415299" y="243864"/>
                </a:lnTo>
                <a:lnTo>
                  <a:pt x="0" y="243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42" t="0" r="0" b="-2678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76821" y="801382"/>
            <a:ext cx="12751723" cy="2955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Business Model &amp; Monetization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719443"/>
            <a:ext cx="415299" cy="243863"/>
          </a:xfrm>
          <a:custGeom>
            <a:avLst/>
            <a:gdLst/>
            <a:ahLst/>
            <a:cxnLst/>
            <a:rect r="r" b="b" t="t" l="l"/>
            <a:pathLst>
              <a:path h="243863" w="415299">
                <a:moveTo>
                  <a:pt x="0" y="0"/>
                </a:moveTo>
                <a:lnTo>
                  <a:pt x="415299" y="0"/>
                </a:lnTo>
                <a:lnTo>
                  <a:pt x="415299" y="243864"/>
                </a:lnTo>
                <a:lnTo>
                  <a:pt x="0" y="243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39475" y="3556008"/>
            <a:ext cx="5802344" cy="6250660"/>
            <a:chOff x="0" y="0"/>
            <a:chExt cx="1933876" cy="20832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33876" cy="2083297"/>
            </a:xfrm>
            <a:custGeom>
              <a:avLst/>
              <a:gdLst/>
              <a:ahLst/>
              <a:cxnLst/>
              <a:rect r="r" b="b" t="t" l="l"/>
              <a:pathLst>
                <a:path h="2083297" w="1933876">
                  <a:moveTo>
                    <a:pt x="30688" y="0"/>
                  </a:moveTo>
                  <a:lnTo>
                    <a:pt x="1903188" y="0"/>
                  </a:lnTo>
                  <a:cubicBezTo>
                    <a:pt x="1911327" y="0"/>
                    <a:pt x="1919133" y="3233"/>
                    <a:pt x="1924888" y="8988"/>
                  </a:cubicBezTo>
                  <a:cubicBezTo>
                    <a:pt x="1930643" y="14744"/>
                    <a:pt x="1933876" y="22549"/>
                    <a:pt x="1933876" y="30688"/>
                  </a:cubicBezTo>
                  <a:lnTo>
                    <a:pt x="1933876" y="2052609"/>
                  </a:lnTo>
                  <a:cubicBezTo>
                    <a:pt x="1933876" y="2060748"/>
                    <a:pt x="1930643" y="2068553"/>
                    <a:pt x="1924888" y="2074308"/>
                  </a:cubicBezTo>
                  <a:cubicBezTo>
                    <a:pt x="1919133" y="2080064"/>
                    <a:pt x="1911327" y="2083297"/>
                    <a:pt x="1903188" y="2083297"/>
                  </a:cubicBezTo>
                  <a:lnTo>
                    <a:pt x="30688" y="2083297"/>
                  </a:lnTo>
                  <a:cubicBezTo>
                    <a:pt x="22549" y="2083297"/>
                    <a:pt x="14744" y="2080064"/>
                    <a:pt x="8988" y="2074308"/>
                  </a:cubicBezTo>
                  <a:cubicBezTo>
                    <a:pt x="3233" y="2068553"/>
                    <a:pt x="0" y="2060748"/>
                    <a:pt x="0" y="2052609"/>
                  </a:cubicBezTo>
                  <a:lnTo>
                    <a:pt x="0" y="30688"/>
                  </a:lnTo>
                  <a:cubicBezTo>
                    <a:pt x="0" y="22549"/>
                    <a:pt x="3233" y="14744"/>
                    <a:pt x="8988" y="8988"/>
                  </a:cubicBezTo>
                  <a:cubicBezTo>
                    <a:pt x="14744" y="3233"/>
                    <a:pt x="22549" y="0"/>
                    <a:pt x="30688" y="0"/>
                  </a:cubicBezTo>
                  <a:close/>
                </a:path>
              </a:pathLst>
            </a:custGeom>
            <a:ln w="19050" cap="rnd">
              <a:solidFill>
                <a:srgbClr val="F4F4F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933876" cy="2140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Основные доходы: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B2G (Госконтракты): Лицензирование системы для городских администраций и департаментов экологии для мониторинга «островов тепла».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B2B SaaS-подписка: Ежемесячный доступ для застройщиков и архитектурных бюро (анализ проектов на этапе планирования).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API Licensing: Интеграция данных о материалах и тепловых картах в сторонние сервисы (карты, навигаторы, сайты недвижимости).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Pay-per-Report: Разовые детальные PDF-отчеты по тепловому аудиту конкретных кадастровых участков.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91593" y="3556008"/>
            <a:ext cx="5753565" cy="6250660"/>
            <a:chOff x="0" y="0"/>
            <a:chExt cx="1917619" cy="20832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7619" cy="2083297"/>
            </a:xfrm>
            <a:custGeom>
              <a:avLst/>
              <a:gdLst/>
              <a:ahLst/>
              <a:cxnLst/>
              <a:rect r="r" b="b" t="t" l="l"/>
              <a:pathLst>
                <a:path h="2083297" w="1917619">
                  <a:moveTo>
                    <a:pt x="30948" y="0"/>
                  </a:moveTo>
                  <a:lnTo>
                    <a:pt x="1886670" y="0"/>
                  </a:lnTo>
                  <a:cubicBezTo>
                    <a:pt x="1894878" y="0"/>
                    <a:pt x="1902750" y="3261"/>
                    <a:pt x="1908554" y="9065"/>
                  </a:cubicBezTo>
                  <a:cubicBezTo>
                    <a:pt x="1914358" y="14869"/>
                    <a:pt x="1917619" y="22740"/>
                    <a:pt x="1917619" y="30948"/>
                  </a:cubicBezTo>
                  <a:lnTo>
                    <a:pt x="1917619" y="2052348"/>
                  </a:lnTo>
                  <a:cubicBezTo>
                    <a:pt x="1917619" y="2060556"/>
                    <a:pt x="1914358" y="2068428"/>
                    <a:pt x="1908554" y="2074232"/>
                  </a:cubicBezTo>
                  <a:cubicBezTo>
                    <a:pt x="1902750" y="2080036"/>
                    <a:pt x="1894878" y="2083297"/>
                    <a:pt x="1886670" y="2083297"/>
                  </a:cubicBezTo>
                  <a:lnTo>
                    <a:pt x="30948" y="2083297"/>
                  </a:lnTo>
                  <a:cubicBezTo>
                    <a:pt x="22740" y="2083297"/>
                    <a:pt x="14869" y="2080036"/>
                    <a:pt x="9065" y="2074232"/>
                  </a:cubicBezTo>
                  <a:cubicBezTo>
                    <a:pt x="3261" y="2068428"/>
                    <a:pt x="0" y="2060556"/>
                    <a:pt x="0" y="2052348"/>
                  </a:cubicBezTo>
                  <a:lnTo>
                    <a:pt x="0" y="30948"/>
                  </a:lnTo>
                  <a:cubicBezTo>
                    <a:pt x="0" y="22740"/>
                    <a:pt x="3261" y="14869"/>
                    <a:pt x="9065" y="9065"/>
                  </a:cubicBezTo>
                  <a:cubicBezTo>
                    <a:pt x="14869" y="3261"/>
                    <a:pt x="22740" y="0"/>
                    <a:pt x="30948" y="0"/>
                  </a:cubicBezTo>
                  <a:close/>
                </a:path>
              </a:pathLst>
            </a:custGeom>
            <a:ln w="19050" cap="rnd">
              <a:solidFill>
                <a:srgbClr val="F4F4F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917619" cy="2140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Ценность для клиентов: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Экономия: Снижение затрат на эксплуатацию зданий (охлаждение) до 15-20%.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Репутация: Повышение класса энергоэффективности и экологичности объектов.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Социальный эффект: Снижение рисков для здоровья горожан за счет оптимизации городской среды.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400000">
            <a:off x="6179113" y="3897315"/>
            <a:ext cx="5929774" cy="5649775"/>
          </a:xfrm>
          <a:custGeom>
            <a:avLst/>
            <a:gdLst/>
            <a:ahLst/>
            <a:cxnLst/>
            <a:rect r="r" b="b" t="t" l="l"/>
            <a:pathLst>
              <a:path h="5649775" w="5929774">
                <a:moveTo>
                  <a:pt x="0" y="0"/>
                </a:moveTo>
                <a:lnTo>
                  <a:pt x="5929774" y="0"/>
                </a:lnTo>
                <a:lnTo>
                  <a:pt x="5929774" y="5649775"/>
                </a:lnTo>
                <a:lnTo>
                  <a:pt x="0" y="56497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9449" t="0" r="-11927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82053" y="606425"/>
            <a:ext cx="19895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ALIEN BLUES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60860" y="606425"/>
            <a:ext cx="14984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SPACE AI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369986" y="3896493"/>
            <a:ext cx="5651418" cy="565141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319113" y="3871056"/>
            <a:ext cx="5702292" cy="57022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64062" y="-10470319"/>
            <a:ext cx="21841917" cy="43794752"/>
            <a:chOff x="0" y="0"/>
            <a:chExt cx="2814696" cy="5643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14696" cy="5643686"/>
            </a:xfrm>
            <a:custGeom>
              <a:avLst/>
              <a:gdLst/>
              <a:ahLst/>
              <a:cxnLst/>
              <a:rect r="r" b="b" t="t" l="l"/>
              <a:pathLst>
                <a:path h="5643686" w="2814696">
                  <a:moveTo>
                    <a:pt x="0" y="0"/>
                  </a:moveTo>
                  <a:lnTo>
                    <a:pt x="2814696" y="0"/>
                  </a:lnTo>
                  <a:lnTo>
                    <a:pt x="2814696" y="5643686"/>
                  </a:lnTo>
                  <a:lnTo>
                    <a:pt x="0" y="5643686"/>
                  </a:lnTo>
                  <a:close/>
                </a:path>
              </a:pathLst>
            </a:custGeom>
            <a:gradFill rotWithShape="true">
              <a:gsLst>
                <a:gs pos="0">
                  <a:srgbClr val="080F1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814696" cy="5691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31045" y="28686"/>
            <a:ext cx="18754319" cy="10229628"/>
          </a:xfrm>
          <a:custGeom>
            <a:avLst/>
            <a:gdLst/>
            <a:ahLst/>
            <a:cxnLst/>
            <a:rect r="r" b="b" t="t" l="l"/>
            <a:pathLst>
              <a:path h="10229628" w="18754319">
                <a:moveTo>
                  <a:pt x="0" y="0"/>
                </a:moveTo>
                <a:lnTo>
                  <a:pt x="18754318" y="0"/>
                </a:lnTo>
                <a:lnTo>
                  <a:pt x="18754318" y="10229628"/>
                </a:lnTo>
                <a:lnTo>
                  <a:pt x="0" y="10229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81069" y="1942904"/>
            <a:ext cx="5523616" cy="7315396"/>
          </a:xfrm>
          <a:custGeom>
            <a:avLst/>
            <a:gdLst/>
            <a:ahLst/>
            <a:cxnLst/>
            <a:rect r="r" b="b" t="t" l="l"/>
            <a:pathLst>
              <a:path h="7315396" w="5523616">
                <a:moveTo>
                  <a:pt x="0" y="0"/>
                </a:moveTo>
                <a:lnTo>
                  <a:pt x="5523616" y="0"/>
                </a:lnTo>
                <a:lnTo>
                  <a:pt x="5523616" y="7315396"/>
                </a:lnTo>
                <a:lnTo>
                  <a:pt x="0" y="7315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65" t="-11350" r="-95660" b="-5043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0577" y="3369665"/>
            <a:ext cx="563792" cy="56379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ln w="19050" cap="sq">
              <a:solidFill>
                <a:srgbClr val="EABD7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0577" y="4806144"/>
            <a:ext cx="563792" cy="56379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ln w="19050" cap="sq">
              <a:solidFill>
                <a:srgbClr val="EABD7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0577" y="6338516"/>
            <a:ext cx="563792" cy="56379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ln w="19050" cap="sq">
              <a:solidFill>
                <a:srgbClr val="EABD7C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0577" y="7756817"/>
            <a:ext cx="563792" cy="56379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ln w="19050" cap="sq">
              <a:solidFill>
                <a:srgbClr val="EABD7C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719443"/>
            <a:ext cx="415299" cy="243863"/>
          </a:xfrm>
          <a:custGeom>
            <a:avLst/>
            <a:gdLst/>
            <a:ahLst/>
            <a:cxnLst/>
            <a:rect r="r" b="b" t="t" l="l"/>
            <a:pathLst>
              <a:path h="243863" w="415299">
                <a:moveTo>
                  <a:pt x="0" y="0"/>
                </a:moveTo>
                <a:lnTo>
                  <a:pt x="415299" y="0"/>
                </a:lnTo>
                <a:lnTo>
                  <a:pt x="415299" y="243864"/>
                </a:lnTo>
                <a:lnTo>
                  <a:pt x="0" y="243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489718" y="3870901"/>
            <a:ext cx="5306318" cy="299807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36823" y="1838129"/>
            <a:ext cx="7102477" cy="945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3"/>
              </a:lnSpc>
              <a:spcBef>
                <a:spcPct val="0"/>
              </a:spcBef>
            </a:pPr>
            <a:r>
              <a:rPr lang="en-US" sz="552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Limitations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41523" y="3199120"/>
            <a:ext cx="6398108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Оптические помехи: Ошибки распознавания из-за глубоких теней.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5388" y="3439081"/>
            <a:ext cx="414168" cy="37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b="true" sz="219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95388" y="4875560"/>
            <a:ext cx="414168" cy="37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b="true" sz="219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41523" y="4540152"/>
            <a:ext cx="7102477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2D-обзор: Анализ только горизонтальных поверхностей (крыши, дороги) без учета стен.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95388" y="6407932"/>
            <a:ext cx="414168" cy="37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b="true" sz="219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41523" y="6193692"/>
            <a:ext cx="7102477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Статичность: Отсутствие учета ветровых потоков и проветриваемости улиц.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5388" y="7826233"/>
            <a:ext cx="414168" cy="37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b="true" sz="219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41523" y="7532907"/>
            <a:ext cx="7936203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Человеческий фактор: Необходимость ручного ввода</a:t>
            </a: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базовой температуры.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782053" y="606425"/>
            <a:ext cx="19895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ALIEN BLUES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760860" y="606425"/>
            <a:ext cx="14984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SPACE AI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80F1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1045" y="28686"/>
            <a:ext cx="18754319" cy="10229628"/>
          </a:xfrm>
          <a:custGeom>
            <a:avLst/>
            <a:gdLst/>
            <a:ahLst/>
            <a:cxnLst/>
            <a:rect r="r" b="b" t="t" l="l"/>
            <a:pathLst>
              <a:path h="10229628" w="18754319">
                <a:moveTo>
                  <a:pt x="0" y="0"/>
                </a:moveTo>
                <a:lnTo>
                  <a:pt x="18754318" y="0"/>
                </a:lnTo>
                <a:lnTo>
                  <a:pt x="18754318" y="10229628"/>
                </a:lnTo>
                <a:lnTo>
                  <a:pt x="0" y="10229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31269" y="1839413"/>
            <a:ext cx="3654139" cy="3621730"/>
            <a:chOff x="0" y="0"/>
            <a:chExt cx="511797" cy="5072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1797" cy="507258"/>
            </a:xfrm>
            <a:custGeom>
              <a:avLst/>
              <a:gdLst/>
              <a:ahLst/>
              <a:cxnLst/>
              <a:rect r="r" b="b" t="t" l="l"/>
              <a:pathLst>
                <a:path h="507258" w="511797">
                  <a:moveTo>
                    <a:pt x="48729" y="0"/>
                  </a:moveTo>
                  <a:lnTo>
                    <a:pt x="463068" y="0"/>
                  </a:lnTo>
                  <a:cubicBezTo>
                    <a:pt x="475992" y="0"/>
                    <a:pt x="488386" y="5134"/>
                    <a:pt x="497525" y="14273"/>
                  </a:cubicBezTo>
                  <a:cubicBezTo>
                    <a:pt x="506663" y="23411"/>
                    <a:pt x="511797" y="35806"/>
                    <a:pt x="511797" y="48729"/>
                  </a:cubicBezTo>
                  <a:lnTo>
                    <a:pt x="511797" y="458529"/>
                  </a:lnTo>
                  <a:cubicBezTo>
                    <a:pt x="511797" y="471452"/>
                    <a:pt x="506663" y="483847"/>
                    <a:pt x="497525" y="492986"/>
                  </a:cubicBezTo>
                  <a:cubicBezTo>
                    <a:pt x="488386" y="502124"/>
                    <a:pt x="475992" y="507258"/>
                    <a:pt x="463068" y="507258"/>
                  </a:cubicBezTo>
                  <a:lnTo>
                    <a:pt x="48729" y="507258"/>
                  </a:lnTo>
                  <a:cubicBezTo>
                    <a:pt x="35806" y="507258"/>
                    <a:pt x="23411" y="502124"/>
                    <a:pt x="14273" y="492986"/>
                  </a:cubicBezTo>
                  <a:cubicBezTo>
                    <a:pt x="5134" y="483847"/>
                    <a:pt x="0" y="471452"/>
                    <a:pt x="0" y="458529"/>
                  </a:cubicBezTo>
                  <a:lnTo>
                    <a:pt x="0" y="48729"/>
                  </a:lnTo>
                  <a:cubicBezTo>
                    <a:pt x="0" y="35806"/>
                    <a:pt x="5134" y="23411"/>
                    <a:pt x="14273" y="14273"/>
                  </a:cubicBezTo>
                  <a:cubicBezTo>
                    <a:pt x="23411" y="5134"/>
                    <a:pt x="35806" y="0"/>
                    <a:pt x="48729" y="0"/>
                  </a:cubicBezTo>
                  <a:close/>
                </a:path>
              </a:pathLst>
            </a:custGeom>
            <a:blipFill>
              <a:blip r:embed="rId3"/>
              <a:stretch>
                <a:fillRect l="-84567" t="-60624" r="-62496" b="-17174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765754" y="4513193"/>
            <a:ext cx="2385169" cy="630307"/>
            <a:chOff x="0" y="0"/>
            <a:chExt cx="336203" cy="888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6203" cy="88845"/>
            </a:xfrm>
            <a:custGeom>
              <a:avLst/>
              <a:gdLst/>
              <a:ahLst/>
              <a:cxnLst/>
              <a:rect r="r" b="b" t="t" l="l"/>
              <a:pathLst>
                <a:path h="88845" w="336203">
                  <a:moveTo>
                    <a:pt x="44423" y="0"/>
                  </a:moveTo>
                  <a:lnTo>
                    <a:pt x="291780" y="0"/>
                  </a:lnTo>
                  <a:cubicBezTo>
                    <a:pt x="303562" y="0"/>
                    <a:pt x="314861" y="4680"/>
                    <a:pt x="323192" y="13011"/>
                  </a:cubicBezTo>
                  <a:cubicBezTo>
                    <a:pt x="331522" y="21342"/>
                    <a:pt x="336203" y="32641"/>
                    <a:pt x="336203" y="44423"/>
                  </a:cubicBezTo>
                  <a:lnTo>
                    <a:pt x="336203" y="44423"/>
                  </a:lnTo>
                  <a:cubicBezTo>
                    <a:pt x="336203" y="56204"/>
                    <a:pt x="331522" y="67503"/>
                    <a:pt x="323192" y="75834"/>
                  </a:cubicBezTo>
                  <a:cubicBezTo>
                    <a:pt x="314861" y="84165"/>
                    <a:pt x="303562" y="88845"/>
                    <a:pt x="291780" y="88845"/>
                  </a:cubicBezTo>
                  <a:lnTo>
                    <a:pt x="44423" y="88845"/>
                  </a:lnTo>
                  <a:cubicBezTo>
                    <a:pt x="32641" y="88845"/>
                    <a:pt x="21342" y="84165"/>
                    <a:pt x="13011" y="75834"/>
                  </a:cubicBezTo>
                  <a:cubicBezTo>
                    <a:pt x="4680" y="67503"/>
                    <a:pt x="0" y="56204"/>
                    <a:pt x="0" y="44423"/>
                  </a:cubicBezTo>
                  <a:lnTo>
                    <a:pt x="0" y="44423"/>
                  </a:lnTo>
                  <a:cubicBezTo>
                    <a:pt x="0" y="32641"/>
                    <a:pt x="4680" y="21342"/>
                    <a:pt x="13011" y="13011"/>
                  </a:cubicBezTo>
                  <a:cubicBezTo>
                    <a:pt x="21342" y="4680"/>
                    <a:pt x="32641" y="0"/>
                    <a:pt x="44423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  <a:ln w="19050" cap="rnd">
              <a:solidFill>
                <a:srgbClr val="000000">
                  <a:alpha val="80000"/>
                </a:srgbClr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36203" cy="145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719443"/>
            <a:ext cx="415299" cy="243863"/>
          </a:xfrm>
          <a:custGeom>
            <a:avLst/>
            <a:gdLst/>
            <a:ahLst/>
            <a:cxnLst/>
            <a:rect r="r" b="b" t="t" l="l"/>
            <a:pathLst>
              <a:path h="243863" w="415299">
                <a:moveTo>
                  <a:pt x="0" y="0"/>
                </a:moveTo>
                <a:lnTo>
                  <a:pt x="415299" y="0"/>
                </a:lnTo>
                <a:lnTo>
                  <a:pt x="415299" y="243864"/>
                </a:lnTo>
                <a:lnTo>
                  <a:pt x="0" y="243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678486" y="1839413"/>
            <a:ext cx="3678788" cy="3646160"/>
            <a:chOff x="0" y="0"/>
            <a:chExt cx="511797" cy="5072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1797" cy="507258"/>
            </a:xfrm>
            <a:custGeom>
              <a:avLst/>
              <a:gdLst/>
              <a:ahLst/>
              <a:cxnLst/>
              <a:rect r="r" b="b" t="t" l="l"/>
              <a:pathLst>
                <a:path h="507258" w="511797">
                  <a:moveTo>
                    <a:pt x="48403" y="0"/>
                  </a:moveTo>
                  <a:lnTo>
                    <a:pt x="463394" y="0"/>
                  </a:lnTo>
                  <a:cubicBezTo>
                    <a:pt x="476232" y="0"/>
                    <a:pt x="488543" y="5100"/>
                    <a:pt x="497620" y="14177"/>
                  </a:cubicBezTo>
                  <a:cubicBezTo>
                    <a:pt x="506698" y="23254"/>
                    <a:pt x="511797" y="35566"/>
                    <a:pt x="511797" y="48403"/>
                  </a:cubicBezTo>
                  <a:lnTo>
                    <a:pt x="511797" y="458855"/>
                  </a:lnTo>
                  <a:cubicBezTo>
                    <a:pt x="511797" y="471692"/>
                    <a:pt x="506698" y="484004"/>
                    <a:pt x="497620" y="493081"/>
                  </a:cubicBezTo>
                  <a:cubicBezTo>
                    <a:pt x="488543" y="502158"/>
                    <a:pt x="476232" y="507258"/>
                    <a:pt x="463394" y="507258"/>
                  </a:cubicBezTo>
                  <a:lnTo>
                    <a:pt x="48403" y="507258"/>
                  </a:lnTo>
                  <a:cubicBezTo>
                    <a:pt x="35566" y="507258"/>
                    <a:pt x="23254" y="502158"/>
                    <a:pt x="14177" y="493081"/>
                  </a:cubicBezTo>
                  <a:cubicBezTo>
                    <a:pt x="5100" y="484004"/>
                    <a:pt x="0" y="471692"/>
                    <a:pt x="0" y="458855"/>
                  </a:cubicBezTo>
                  <a:lnTo>
                    <a:pt x="0" y="48403"/>
                  </a:lnTo>
                  <a:cubicBezTo>
                    <a:pt x="0" y="35566"/>
                    <a:pt x="5100" y="23254"/>
                    <a:pt x="14177" y="14177"/>
                  </a:cubicBezTo>
                  <a:cubicBezTo>
                    <a:pt x="23254" y="5100"/>
                    <a:pt x="35566" y="0"/>
                    <a:pt x="48403" y="0"/>
                  </a:cubicBezTo>
                  <a:close/>
                </a:path>
              </a:pathLst>
            </a:custGeom>
            <a:blipFill>
              <a:blip r:embed="rId6"/>
              <a:stretch>
                <a:fillRect l="-11928" t="-13453" r="-12538" b="-1668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227012" y="4513193"/>
            <a:ext cx="2385169" cy="630307"/>
            <a:chOff x="0" y="0"/>
            <a:chExt cx="336203" cy="888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6203" cy="88845"/>
            </a:xfrm>
            <a:custGeom>
              <a:avLst/>
              <a:gdLst/>
              <a:ahLst/>
              <a:cxnLst/>
              <a:rect r="r" b="b" t="t" l="l"/>
              <a:pathLst>
                <a:path h="88845" w="336203">
                  <a:moveTo>
                    <a:pt x="44423" y="0"/>
                  </a:moveTo>
                  <a:lnTo>
                    <a:pt x="291780" y="0"/>
                  </a:lnTo>
                  <a:cubicBezTo>
                    <a:pt x="303562" y="0"/>
                    <a:pt x="314861" y="4680"/>
                    <a:pt x="323192" y="13011"/>
                  </a:cubicBezTo>
                  <a:cubicBezTo>
                    <a:pt x="331522" y="21342"/>
                    <a:pt x="336203" y="32641"/>
                    <a:pt x="336203" y="44423"/>
                  </a:cubicBezTo>
                  <a:lnTo>
                    <a:pt x="336203" y="44423"/>
                  </a:lnTo>
                  <a:cubicBezTo>
                    <a:pt x="336203" y="56204"/>
                    <a:pt x="331522" y="67503"/>
                    <a:pt x="323192" y="75834"/>
                  </a:cubicBezTo>
                  <a:cubicBezTo>
                    <a:pt x="314861" y="84165"/>
                    <a:pt x="303562" y="88845"/>
                    <a:pt x="291780" y="88845"/>
                  </a:cubicBezTo>
                  <a:lnTo>
                    <a:pt x="44423" y="88845"/>
                  </a:lnTo>
                  <a:cubicBezTo>
                    <a:pt x="32641" y="88845"/>
                    <a:pt x="21342" y="84165"/>
                    <a:pt x="13011" y="75834"/>
                  </a:cubicBezTo>
                  <a:cubicBezTo>
                    <a:pt x="4680" y="67503"/>
                    <a:pt x="0" y="56204"/>
                    <a:pt x="0" y="44423"/>
                  </a:cubicBezTo>
                  <a:lnTo>
                    <a:pt x="0" y="44423"/>
                  </a:lnTo>
                  <a:cubicBezTo>
                    <a:pt x="0" y="32641"/>
                    <a:pt x="4680" y="21342"/>
                    <a:pt x="13011" y="13011"/>
                  </a:cubicBezTo>
                  <a:cubicBezTo>
                    <a:pt x="21342" y="4680"/>
                    <a:pt x="32641" y="0"/>
                    <a:pt x="44423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  <a:ln w="19050" cap="rnd">
              <a:solidFill>
                <a:srgbClr val="000000">
                  <a:alpha val="80000"/>
                </a:srgbClr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36203" cy="145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6162675"/>
            <a:ext cx="5332395" cy="309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25"/>
              </a:lnSpc>
            </a:pPr>
            <a:r>
              <a:rPr lang="en-US"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The Team Behind the Vision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22656" y="6180898"/>
            <a:ext cx="8387424" cy="3126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3"/>
              </a:lnSpc>
            </a:pPr>
            <a:r>
              <a:rPr lang="en-US" sz="20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Мы спроектировали и реализовали полный цикл продукта: от обучения нейросети до создания интерактивной веб-платформы на Streamlit. Наш дуэт объединяет компетенции в области Data Science и системного проектирования, что позволило создать инструмент, который визуализирует "невидимые" тепловые угрозы и дает научно обоснованные рецепты по их устранению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06106" y="4620384"/>
            <a:ext cx="190446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Айлин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60860" y="606425"/>
            <a:ext cx="14984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SPACE AI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82053" y="606425"/>
            <a:ext cx="19895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ALIEN BLUES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12473" y="4620384"/>
            <a:ext cx="810816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Диана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3159" y="57372"/>
            <a:ext cx="18754319" cy="10229628"/>
          </a:xfrm>
          <a:custGeom>
            <a:avLst/>
            <a:gdLst/>
            <a:ahLst/>
            <a:cxnLst/>
            <a:rect r="r" b="b" t="t" l="l"/>
            <a:pathLst>
              <a:path h="10229628" w="18754319">
                <a:moveTo>
                  <a:pt x="0" y="0"/>
                </a:moveTo>
                <a:lnTo>
                  <a:pt x="18754318" y="0"/>
                </a:lnTo>
                <a:lnTo>
                  <a:pt x="18754318" y="10229628"/>
                </a:lnTo>
                <a:lnTo>
                  <a:pt x="0" y="10229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147622" y="1572339"/>
            <a:ext cx="4266700" cy="1152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6"/>
              </a:lnSpc>
            </a:pPr>
            <a:r>
              <a:rPr lang="en-US" sz="831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Roadmap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3039000"/>
            <a:ext cx="7642049" cy="647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6872" indent="-253436" lvl="1">
              <a:lnSpc>
                <a:spcPts val="3991"/>
              </a:lnSpc>
              <a:buFont typeface="Arial"/>
              <a:buChar char="•"/>
            </a:pPr>
            <a:r>
              <a:rPr lang="en-US" sz="234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Автоматизация данных: Интеграция с Weather API для получения погоды в реальном времени.</a:t>
            </a:r>
          </a:p>
          <a:p>
            <a:pPr algn="just" marL="506872" indent="-253436" lvl="1">
              <a:lnSpc>
                <a:spcPts val="3991"/>
              </a:lnSpc>
              <a:buFont typeface="Arial"/>
              <a:buChar char="•"/>
            </a:pPr>
            <a:r>
              <a:rPr lang="en-US" sz="234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3D-анализ: Подключение панорамных снимков для оценки нагрева фасадов зданий.</a:t>
            </a:r>
          </a:p>
          <a:p>
            <a:pPr algn="just" marL="506872" indent="-253436" lvl="1">
              <a:lnSpc>
                <a:spcPts val="3991"/>
              </a:lnSpc>
              <a:buFont typeface="Arial"/>
              <a:buChar char="•"/>
            </a:pPr>
            <a:r>
              <a:rPr lang="en-US" sz="234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Аэродинамика: Внедрение модуля симуляции ветра для уточнения охлаждающего эффекта.</a:t>
            </a:r>
          </a:p>
          <a:p>
            <a:pPr algn="just" marL="506872" indent="-253436" lvl="1">
              <a:lnSpc>
                <a:spcPts val="3991"/>
              </a:lnSpc>
              <a:buFont typeface="Arial"/>
              <a:buChar char="•"/>
            </a:pPr>
            <a:r>
              <a:rPr lang="en-US" sz="234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Big Data: Обучение модели на снимках разного времени суток для динамической карты тепла.</a:t>
            </a:r>
          </a:p>
          <a:p>
            <a:pPr algn="just">
              <a:lnSpc>
                <a:spcPts val="3991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38225" y="2091357"/>
            <a:ext cx="5831586" cy="11687792"/>
            <a:chOff x="0" y="0"/>
            <a:chExt cx="903465" cy="18107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3465" cy="1810745"/>
            </a:xfrm>
            <a:custGeom>
              <a:avLst/>
              <a:gdLst/>
              <a:ahLst/>
              <a:cxnLst/>
              <a:rect r="r" b="b" t="t" l="l"/>
              <a:pathLst>
                <a:path h="1810745" w="903465">
                  <a:moveTo>
                    <a:pt x="0" y="0"/>
                  </a:moveTo>
                  <a:lnTo>
                    <a:pt x="903465" y="0"/>
                  </a:lnTo>
                  <a:lnTo>
                    <a:pt x="903465" y="1810745"/>
                  </a:lnTo>
                  <a:lnTo>
                    <a:pt x="0" y="1810745"/>
                  </a:lnTo>
                  <a:close/>
                </a:path>
              </a:pathLst>
            </a:custGeom>
            <a:blipFill>
              <a:blip r:embed="rId3"/>
              <a:stretch>
                <a:fillRect l="-216566" t="0" r="-10316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171017" y="4706666"/>
            <a:ext cx="3416814" cy="2557105"/>
            <a:chOff x="0" y="0"/>
            <a:chExt cx="1434274" cy="10733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34274" cy="1073395"/>
            </a:xfrm>
            <a:custGeom>
              <a:avLst/>
              <a:gdLst/>
              <a:ahLst/>
              <a:cxnLst/>
              <a:rect r="r" b="b" t="t" l="l"/>
              <a:pathLst>
                <a:path h="1073395" w="1434274">
                  <a:moveTo>
                    <a:pt x="0" y="0"/>
                  </a:moveTo>
                  <a:lnTo>
                    <a:pt x="1434274" y="0"/>
                  </a:lnTo>
                  <a:lnTo>
                    <a:pt x="1434274" y="1073395"/>
                  </a:lnTo>
                  <a:lnTo>
                    <a:pt x="0" y="1073395"/>
                  </a:lnTo>
                  <a:close/>
                </a:path>
              </a:pathLst>
            </a:custGeom>
            <a:solidFill>
              <a:srgbClr val="000000">
                <a:alpha val="84706"/>
              </a:srgbClr>
            </a:solidFill>
            <a:ln w="19050" cap="sq">
              <a:solidFill>
                <a:srgbClr val="FFFFFF">
                  <a:alpha val="84706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434274" cy="11305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502193" y="4914548"/>
            <a:ext cx="2754463" cy="2141341"/>
            <a:chOff x="0" y="0"/>
            <a:chExt cx="1086067" cy="8443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86067" cy="844317"/>
            </a:xfrm>
            <a:custGeom>
              <a:avLst/>
              <a:gdLst/>
              <a:ahLst/>
              <a:cxnLst/>
              <a:rect r="r" b="b" t="t" l="l"/>
              <a:pathLst>
                <a:path h="844317" w="1086067">
                  <a:moveTo>
                    <a:pt x="0" y="0"/>
                  </a:moveTo>
                  <a:lnTo>
                    <a:pt x="1086067" y="0"/>
                  </a:lnTo>
                  <a:lnTo>
                    <a:pt x="1086067" y="844317"/>
                  </a:lnTo>
                  <a:lnTo>
                    <a:pt x="0" y="844317"/>
                  </a:lnTo>
                  <a:close/>
                </a:path>
              </a:pathLst>
            </a:custGeom>
            <a:blipFill>
              <a:blip r:embed="rId4"/>
              <a:stretch>
                <a:fillRect l="-13461" t="0" r="-13461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719443"/>
            <a:ext cx="415299" cy="243863"/>
          </a:xfrm>
          <a:custGeom>
            <a:avLst/>
            <a:gdLst/>
            <a:ahLst/>
            <a:cxnLst/>
            <a:rect r="r" b="b" t="t" l="l"/>
            <a:pathLst>
              <a:path h="243863" w="415299">
                <a:moveTo>
                  <a:pt x="0" y="0"/>
                </a:moveTo>
                <a:lnTo>
                  <a:pt x="415299" y="0"/>
                </a:lnTo>
                <a:lnTo>
                  <a:pt x="415299" y="243864"/>
                </a:lnTo>
                <a:lnTo>
                  <a:pt x="0" y="243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82053" y="606425"/>
            <a:ext cx="19895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ALIEN BLUES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60860" y="606425"/>
            <a:ext cx="14984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SPACE AI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71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3159" y="57372"/>
            <a:ext cx="18754319" cy="10229628"/>
          </a:xfrm>
          <a:custGeom>
            <a:avLst/>
            <a:gdLst/>
            <a:ahLst/>
            <a:cxnLst/>
            <a:rect r="r" b="b" t="t" l="l"/>
            <a:pathLst>
              <a:path h="10229628" w="18754319">
                <a:moveTo>
                  <a:pt x="0" y="0"/>
                </a:moveTo>
                <a:lnTo>
                  <a:pt x="18754318" y="0"/>
                </a:lnTo>
                <a:lnTo>
                  <a:pt x="18754318" y="10229628"/>
                </a:lnTo>
                <a:lnTo>
                  <a:pt x="0" y="10229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6349" y="3476489"/>
            <a:ext cx="6425717" cy="5825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02"/>
              </a:lnSpc>
              <a:spcBef>
                <a:spcPct val="0"/>
              </a:spcBef>
            </a:pPr>
            <a:r>
              <a:rPr lang="en-US" sz="2479" spc="-96">
                <a:solidFill>
                  <a:srgbClr val="ECEBE4"/>
                </a:solidFill>
                <a:latin typeface="Poppins"/>
                <a:ea typeface="Poppins"/>
                <a:cs typeface="Poppins"/>
                <a:sym typeface="Poppins"/>
              </a:rPr>
              <a:t>Мы</a:t>
            </a:r>
            <a:r>
              <a:rPr lang="en-US" sz="2479" spc="-96" strike="noStrike" u="none">
                <a:solidFill>
                  <a:srgbClr val="ECEBE4"/>
                </a:solidFill>
                <a:latin typeface="Poppins"/>
                <a:ea typeface="Poppins"/>
                <a:cs typeface="Poppins"/>
                <a:sym typeface="Poppins"/>
              </a:rPr>
              <a:t> планируем превратить прототип в автономный сервис, подключить метеорологические API, чтобы система сама узнавала погоду в любой точке мира без участия пользователя.</a:t>
            </a:r>
          </a:p>
          <a:p>
            <a:pPr algn="just" marL="0" indent="0" lvl="0">
              <a:lnSpc>
                <a:spcPts val="2702"/>
              </a:lnSpc>
              <a:spcBef>
                <a:spcPct val="0"/>
              </a:spcBef>
            </a:pPr>
            <a:r>
              <a:rPr lang="en-US" sz="2479" spc="-96" strike="noStrike" u="none">
                <a:solidFill>
                  <a:srgbClr val="ECEBE4"/>
                </a:solidFill>
                <a:latin typeface="Poppins"/>
                <a:ea typeface="Poppins"/>
                <a:cs typeface="Poppins"/>
                <a:sym typeface="Poppins"/>
              </a:rPr>
              <a:t>Следующий шаг — масштабирование точности. Мы перейдем от 2D-снимков к 3D-анализу фасадов и внедрим учет ветровых потоков. Это позволит моделировать климат города с точностью до метра.</a:t>
            </a:r>
          </a:p>
          <a:p>
            <a:pPr algn="just" marL="0" indent="0" lvl="0">
              <a:lnSpc>
                <a:spcPts val="2702"/>
              </a:lnSpc>
              <a:spcBef>
                <a:spcPct val="0"/>
              </a:spcBef>
            </a:pPr>
            <a:r>
              <a:rPr lang="en-US" sz="2479" spc="-96" strike="noStrike" u="none">
                <a:solidFill>
                  <a:srgbClr val="ECEBE4"/>
                </a:solidFill>
                <a:latin typeface="Poppins"/>
                <a:ea typeface="Poppins"/>
                <a:cs typeface="Poppins"/>
                <a:sym typeface="Poppins"/>
              </a:rPr>
              <a:t>Наша финальная цель — создать умный навигатор, который будет строить для жителей «прохладные маршруты» в жару, а для городов — готовить готовые планы озеленения с расчетом их стоимости.</a:t>
            </a:r>
          </a:p>
          <a:p>
            <a:pPr algn="just" marL="0" indent="0" lvl="0">
              <a:lnSpc>
                <a:spcPts val="2702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0013280" y="2252595"/>
            <a:ext cx="9798459" cy="979845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5693" t="0" r="-45693" b="0"/>
              </a:stretch>
            </a:blipFill>
            <a:ln w="2381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45A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8299631" y="1535294"/>
            <a:ext cx="4415093" cy="441509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  <a:ln w="2381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45A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236349" y="1767772"/>
            <a:ext cx="6125445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000" spc="-58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The future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2053" y="606425"/>
            <a:ext cx="19895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ALIEN BLUES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719443"/>
            <a:ext cx="415299" cy="243863"/>
          </a:xfrm>
          <a:custGeom>
            <a:avLst/>
            <a:gdLst/>
            <a:ahLst/>
            <a:cxnLst/>
            <a:rect r="r" b="b" t="t" l="l"/>
            <a:pathLst>
              <a:path h="243863" w="415299">
                <a:moveTo>
                  <a:pt x="0" y="0"/>
                </a:moveTo>
                <a:lnTo>
                  <a:pt x="415299" y="0"/>
                </a:lnTo>
                <a:lnTo>
                  <a:pt x="415299" y="243864"/>
                </a:lnTo>
                <a:lnTo>
                  <a:pt x="0" y="243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760860" y="606425"/>
            <a:ext cx="14984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SPACE AI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3469" y="-1673368"/>
            <a:ext cx="6384338" cy="8229600"/>
          </a:xfrm>
          <a:custGeom>
            <a:avLst/>
            <a:gdLst/>
            <a:ahLst/>
            <a:cxnLst/>
            <a:rect r="r" b="b" t="t" l="l"/>
            <a:pathLst>
              <a:path h="8229600" w="6384338">
                <a:moveTo>
                  <a:pt x="0" y="0"/>
                </a:moveTo>
                <a:lnTo>
                  <a:pt x="6384338" y="0"/>
                </a:lnTo>
                <a:lnTo>
                  <a:pt x="63843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66372"/>
            <a:ext cx="10195803" cy="1949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86"/>
              </a:lnSpc>
            </a:pPr>
            <a:r>
              <a:rPr lang="en-US" sz="14686">
                <a:solidFill>
                  <a:srgbClr val="FFFBF7"/>
                </a:solidFill>
                <a:latin typeface="Anton"/>
                <a:ea typeface="Anton"/>
                <a:cs typeface="Anton"/>
                <a:sym typeface="Anton"/>
              </a:rPr>
              <a:t>GLOBAL </a:t>
            </a:r>
            <a:r>
              <a:rPr lang="en-US" sz="14686">
                <a:solidFill>
                  <a:srgbClr val="FFFBF7"/>
                </a:solidFill>
                <a:latin typeface="Anton"/>
                <a:ea typeface="Anton"/>
                <a:cs typeface="Anton"/>
                <a:sym typeface="Anton"/>
              </a:rPr>
              <a:t>WARM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60860" y="606425"/>
            <a:ext cx="14984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SPACE AI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2053" y="606425"/>
            <a:ext cx="19895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ALIEN BLUES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719443"/>
            <a:ext cx="415299" cy="243863"/>
          </a:xfrm>
          <a:custGeom>
            <a:avLst/>
            <a:gdLst/>
            <a:ahLst/>
            <a:cxnLst/>
            <a:rect r="r" b="b" t="t" l="l"/>
            <a:pathLst>
              <a:path h="243863" w="415299">
                <a:moveTo>
                  <a:pt x="0" y="0"/>
                </a:moveTo>
                <a:lnTo>
                  <a:pt x="415299" y="0"/>
                </a:lnTo>
                <a:lnTo>
                  <a:pt x="415299" y="243864"/>
                </a:lnTo>
                <a:lnTo>
                  <a:pt x="0" y="243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690572" y="3816064"/>
            <a:ext cx="3208805" cy="2864729"/>
            <a:chOff x="0" y="0"/>
            <a:chExt cx="1069470" cy="9547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9470" cy="954792"/>
            </a:xfrm>
            <a:custGeom>
              <a:avLst/>
              <a:gdLst/>
              <a:ahLst/>
              <a:cxnLst/>
              <a:rect r="r" b="b" t="t" l="l"/>
              <a:pathLst>
                <a:path h="954792" w="1069470">
                  <a:moveTo>
                    <a:pt x="55492" y="0"/>
                  </a:moveTo>
                  <a:lnTo>
                    <a:pt x="1013978" y="0"/>
                  </a:lnTo>
                  <a:cubicBezTo>
                    <a:pt x="1028695" y="0"/>
                    <a:pt x="1042810" y="5846"/>
                    <a:pt x="1053217" y="16253"/>
                  </a:cubicBezTo>
                  <a:cubicBezTo>
                    <a:pt x="1063623" y="26660"/>
                    <a:pt x="1069470" y="40775"/>
                    <a:pt x="1069470" y="55492"/>
                  </a:cubicBezTo>
                  <a:lnTo>
                    <a:pt x="1069470" y="899300"/>
                  </a:lnTo>
                  <a:cubicBezTo>
                    <a:pt x="1069470" y="914017"/>
                    <a:pt x="1063623" y="928132"/>
                    <a:pt x="1053217" y="938539"/>
                  </a:cubicBezTo>
                  <a:cubicBezTo>
                    <a:pt x="1042810" y="948946"/>
                    <a:pt x="1028695" y="954792"/>
                    <a:pt x="1013978" y="954792"/>
                  </a:cubicBezTo>
                  <a:lnTo>
                    <a:pt x="55492" y="954792"/>
                  </a:lnTo>
                  <a:cubicBezTo>
                    <a:pt x="40775" y="954792"/>
                    <a:pt x="26660" y="948946"/>
                    <a:pt x="16253" y="938539"/>
                  </a:cubicBezTo>
                  <a:cubicBezTo>
                    <a:pt x="5846" y="928132"/>
                    <a:pt x="0" y="914017"/>
                    <a:pt x="0" y="899300"/>
                  </a:cubicBezTo>
                  <a:lnTo>
                    <a:pt x="0" y="55492"/>
                  </a:lnTo>
                  <a:cubicBezTo>
                    <a:pt x="0" y="40775"/>
                    <a:pt x="5846" y="26660"/>
                    <a:pt x="16253" y="16253"/>
                  </a:cubicBezTo>
                  <a:cubicBezTo>
                    <a:pt x="26660" y="5846"/>
                    <a:pt x="40775" y="0"/>
                    <a:pt x="55492" y="0"/>
                  </a:cubicBezTo>
                  <a:close/>
                </a:path>
              </a:pathLst>
            </a:custGeom>
            <a:ln w="19050" cap="rnd">
              <a:solidFill>
                <a:srgbClr val="F4F4F4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069470" cy="1011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36349" y="3854164"/>
            <a:ext cx="5148996" cy="5571233"/>
            <a:chOff x="0" y="0"/>
            <a:chExt cx="1716120" cy="18568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16120" cy="1856849"/>
            </a:xfrm>
            <a:custGeom>
              <a:avLst/>
              <a:gdLst/>
              <a:ahLst/>
              <a:cxnLst/>
              <a:rect r="r" b="b" t="t" l="l"/>
              <a:pathLst>
                <a:path h="1856849" w="1716120">
                  <a:moveTo>
                    <a:pt x="34582" y="0"/>
                  </a:moveTo>
                  <a:lnTo>
                    <a:pt x="1681538" y="0"/>
                  </a:lnTo>
                  <a:cubicBezTo>
                    <a:pt x="1700637" y="0"/>
                    <a:pt x="1716120" y="15483"/>
                    <a:pt x="1716120" y="34582"/>
                  </a:cubicBezTo>
                  <a:lnTo>
                    <a:pt x="1716120" y="1822267"/>
                  </a:lnTo>
                  <a:cubicBezTo>
                    <a:pt x="1716120" y="1831439"/>
                    <a:pt x="1712477" y="1840235"/>
                    <a:pt x="1705992" y="1846720"/>
                  </a:cubicBezTo>
                  <a:cubicBezTo>
                    <a:pt x="1699506" y="1853206"/>
                    <a:pt x="1690710" y="1856849"/>
                    <a:pt x="1681538" y="1856849"/>
                  </a:cubicBezTo>
                  <a:lnTo>
                    <a:pt x="34582" y="1856849"/>
                  </a:lnTo>
                  <a:cubicBezTo>
                    <a:pt x="15483" y="1856849"/>
                    <a:pt x="0" y="1841366"/>
                    <a:pt x="0" y="1822267"/>
                  </a:cubicBezTo>
                  <a:lnTo>
                    <a:pt x="0" y="34582"/>
                  </a:lnTo>
                  <a:cubicBezTo>
                    <a:pt x="0" y="25411"/>
                    <a:pt x="3643" y="16614"/>
                    <a:pt x="10129" y="10129"/>
                  </a:cubicBezTo>
                  <a:cubicBezTo>
                    <a:pt x="16614" y="3643"/>
                    <a:pt x="25411" y="0"/>
                    <a:pt x="34582" y="0"/>
                  </a:cubicBezTo>
                  <a:close/>
                </a:path>
              </a:pathLst>
            </a:custGeom>
            <a:ln w="19050" cap="rnd">
              <a:solidFill>
                <a:srgbClr val="F4F4F4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716120" cy="1913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42689" y="4078184"/>
            <a:ext cx="4783913" cy="5190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3661" indent="-216830" lvl="1">
              <a:lnSpc>
                <a:spcPts val="3414"/>
              </a:lnSpc>
              <a:buFont typeface="Arial"/>
              <a:buChar char="•"/>
            </a:pPr>
            <a:r>
              <a:rPr lang="en-US" sz="20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Последние 3 года — самые жаркие в истории. Аномальная жара становится нормой.</a:t>
            </a:r>
          </a:p>
          <a:p>
            <a:pPr algn="just" marL="433661" indent="-216830" lvl="1">
              <a:lnSpc>
                <a:spcPts val="3414"/>
              </a:lnSpc>
              <a:buFont typeface="Arial"/>
              <a:buChar char="•"/>
            </a:pPr>
            <a:r>
              <a:rPr lang="en-US" sz="20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Из-за асфальта и бетона города превращаются в «тепловые острова», которые на 10°C жарче окружающей среды.</a:t>
            </a:r>
          </a:p>
          <a:p>
            <a:pPr algn="just" marL="433661" indent="-216830" lvl="1">
              <a:lnSpc>
                <a:spcPts val="3414"/>
              </a:lnSpc>
              <a:buFont typeface="Arial"/>
              <a:buChar char="•"/>
            </a:pPr>
            <a:r>
              <a:rPr lang="en-US" sz="20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Пытаясь охладиться, мы тратим в 3 раза больше энергии на кондиционеры, которые еще сильнее нагревают наши улицы.</a:t>
            </a:r>
          </a:p>
          <a:p>
            <a:pPr algn="just">
              <a:lnSpc>
                <a:spcPts val="341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615496" y="3730339"/>
            <a:ext cx="1358957" cy="80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9"/>
              </a:lnSpc>
              <a:spcBef>
                <a:spcPct val="0"/>
              </a:spcBef>
            </a:pPr>
            <a:r>
              <a:rPr lang="en-US" b="true" sz="448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70%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81064" y="4530804"/>
            <a:ext cx="2627822" cy="187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  <a:spcBef>
                <a:spcPct val="0"/>
              </a:spcBef>
            </a:pPr>
            <a:r>
              <a:rPr lang="en-US" b="true" sz="17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НАСЕЛЕНИЯ ПЛАНЕТЫ К 2050 ГОДУ ОКАЖЕТСЯ В ЗОНАХ ЭКСТРЕМАЛЬНОГО ТЕПЛОВОГО РИСКА.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80F1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7136" y="-79780"/>
            <a:ext cx="19987900" cy="10902491"/>
          </a:xfrm>
          <a:custGeom>
            <a:avLst/>
            <a:gdLst/>
            <a:ahLst/>
            <a:cxnLst/>
            <a:rect r="r" b="b" t="t" l="l"/>
            <a:pathLst>
              <a:path h="10902491" w="19987900">
                <a:moveTo>
                  <a:pt x="0" y="0"/>
                </a:moveTo>
                <a:lnTo>
                  <a:pt x="19987900" y="0"/>
                </a:lnTo>
                <a:lnTo>
                  <a:pt x="19987900" y="10902491"/>
                </a:lnTo>
                <a:lnTo>
                  <a:pt x="0" y="109024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968648" y="2226753"/>
            <a:ext cx="5978638" cy="5676838"/>
            <a:chOff x="0" y="0"/>
            <a:chExt cx="1035341" cy="9830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35341" cy="983077"/>
            </a:xfrm>
            <a:custGeom>
              <a:avLst/>
              <a:gdLst/>
              <a:ahLst/>
              <a:cxnLst/>
              <a:rect r="r" b="b" t="t" l="l"/>
              <a:pathLst>
                <a:path h="983077" w="1035341">
                  <a:moveTo>
                    <a:pt x="29783" y="0"/>
                  </a:moveTo>
                  <a:lnTo>
                    <a:pt x="1005558" y="0"/>
                  </a:lnTo>
                  <a:cubicBezTo>
                    <a:pt x="1022007" y="0"/>
                    <a:pt x="1035341" y="13334"/>
                    <a:pt x="1035341" y="29783"/>
                  </a:cubicBezTo>
                  <a:lnTo>
                    <a:pt x="1035341" y="953294"/>
                  </a:lnTo>
                  <a:cubicBezTo>
                    <a:pt x="1035341" y="969743"/>
                    <a:pt x="1022007" y="983077"/>
                    <a:pt x="1005558" y="983077"/>
                  </a:cubicBezTo>
                  <a:lnTo>
                    <a:pt x="29783" y="983077"/>
                  </a:lnTo>
                  <a:cubicBezTo>
                    <a:pt x="13334" y="983077"/>
                    <a:pt x="0" y="969743"/>
                    <a:pt x="0" y="953294"/>
                  </a:cubicBezTo>
                  <a:lnTo>
                    <a:pt x="0" y="29783"/>
                  </a:lnTo>
                  <a:cubicBezTo>
                    <a:pt x="0" y="13334"/>
                    <a:pt x="13334" y="0"/>
                    <a:pt x="29783" y="0"/>
                  </a:cubicBezTo>
                  <a:close/>
                </a:path>
              </a:pathLst>
            </a:custGeom>
            <a:blipFill>
              <a:blip r:embed="rId3"/>
              <a:stretch>
                <a:fillRect l="-21214" t="0" r="-21214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43999" y="5425036"/>
            <a:ext cx="4150690" cy="2975587"/>
            <a:chOff x="0" y="0"/>
            <a:chExt cx="752063" cy="5391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2063" cy="539146"/>
            </a:xfrm>
            <a:custGeom>
              <a:avLst/>
              <a:gdLst/>
              <a:ahLst/>
              <a:cxnLst/>
              <a:rect r="r" b="b" t="t" l="l"/>
              <a:pathLst>
                <a:path h="539146" w="752063">
                  <a:moveTo>
                    <a:pt x="72743" y="0"/>
                  </a:moveTo>
                  <a:lnTo>
                    <a:pt x="679320" y="0"/>
                  </a:lnTo>
                  <a:cubicBezTo>
                    <a:pt x="698613" y="0"/>
                    <a:pt x="717115" y="7664"/>
                    <a:pt x="730757" y="21306"/>
                  </a:cubicBezTo>
                  <a:cubicBezTo>
                    <a:pt x="744399" y="34948"/>
                    <a:pt x="752063" y="53451"/>
                    <a:pt x="752063" y="72743"/>
                  </a:cubicBezTo>
                  <a:lnTo>
                    <a:pt x="752063" y="466403"/>
                  </a:lnTo>
                  <a:cubicBezTo>
                    <a:pt x="752063" y="506578"/>
                    <a:pt x="719495" y="539146"/>
                    <a:pt x="679320" y="539146"/>
                  </a:cubicBezTo>
                  <a:lnTo>
                    <a:pt x="72743" y="539146"/>
                  </a:lnTo>
                  <a:cubicBezTo>
                    <a:pt x="53451" y="539146"/>
                    <a:pt x="34948" y="531482"/>
                    <a:pt x="21306" y="517840"/>
                  </a:cubicBezTo>
                  <a:cubicBezTo>
                    <a:pt x="7664" y="504198"/>
                    <a:pt x="0" y="485696"/>
                    <a:pt x="0" y="466403"/>
                  </a:cubicBezTo>
                  <a:lnTo>
                    <a:pt x="0" y="72743"/>
                  </a:lnTo>
                  <a:cubicBezTo>
                    <a:pt x="0" y="32568"/>
                    <a:pt x="32568" y="0"/>
                    <a:pt x="72743" y="0"/>
                  </a:cubicBezTo>
                  <a:close/>
                </a:path>
              </a:pathLst>
            </a:custGeom>
            <a:blipFill>
              <a:blip r:embed="rId4"/>
              <a:stretch>
                <a:fillRect l="-12338" t="0" r="-12338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443999" y="2098863"/>
            <a:ext cx="415069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25"/>
              </a:lnSpc>
            </a:pPr>
            <a:r>
              <a:rPr lang="en-US"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HEAT TRAPS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69261" y="2536697"/>
            <a:ext cx="5459165" cy="474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9926" indent="-239963" lvl="1">
              <a:lnSpc>
                <a:spcPts val="3778"/>
              </a:lnSpc>
              <a:buFont typeface="Arial"/>
              <a:buChar char="•"/>
            </a:pPr>
            <a:r>
              <a:rPr lang="en-US" sz="22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Эффект духовки: В центре города на 10°C жарче, чем в парке.</a:t>
            </a:r>
          </a:p>
          <a:p>
            <a:pPr algn="just" marL="479926" indent="-239963" lvl="1">
              <a:lnSpc>
                <a:spcPts val="3778"/>
              </a:lnSpc>
              <a:buFont typeface="Arial"/>
              <a:buChar char="•"/>
            </a:pPr>
            <a:r>
              <a:rPr lang="en-US" sz="22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Удар по здоровью: Жара снижает продуктивность на 20% и провоцирует болезни.</a:t>
            </a:r>
          </a:p>
          <a:p>
            <a:pPr algn="just" marL="479926" indent="-239963" lvl="1">
              <a:lnSpc>
                <a:spcPts val="3778"/>
              </a:lnSpc>
              <a:buFont typeface="Arial"/>
              <a:buChar char="•"/>
            </a:pPr>
            <a:r>
              <a:rPr lang="en-US" sz="22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Слепая зона: У архитекторов нет простого инструмента, чтобы увидеть и исправить зоны перегрева</a:t>
            </a:r>
          </a:p>
          <a:p>
            <a:pPr algn="just">
              <a:lnSpc>
                <a:spcPts val="377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760860" y="606425"/>
            <a:ext cx="14984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SPACE AI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2053" y="606425"/>
            <a:ext cx="19895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ALIEN BLUES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719443"/>
            <a:ext cx="415299" cy="243863"/>
          </a:xfrm>
          <a:custGeom>
            <a:avLst/>
            <a:gdLst/>
            <a:ahLst/>
            <a:cxnLst/>
            <a:rect r="r" b="b" t="t" l="l"/>
            <a:pathLst>
              <a:path h="243863" w="415299">
                <a:moveTo>
                  <a:pt x="0" y="0"/>
                </a:moveTo>
                <a:lnTo>
                  <a:pt x="415299" y="0"/>
                </a:lnTo>
                <a:lnTo>
                  <a:pt x="415299" y="243864"/>
                </a:lnTo>
                <a:lnTo>
                  <a:pt x="0" y="243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062519" y="7124819"/>
            <a:ext cx="6157327" cy="1275804"/>
            <a:chOff x="0" y="0"/>
            <a:chExt cx="2052189" cy="4252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52189" cy="425216"/>
            </a:xfrm>
            <a:custGeom>
              <a:avLst/>
              <a:gdLst/>
              <a:ahLst/>
              <a:cxnLst/>
              <a:rect r="r" b="b" t="t" l="l"/>
              <a:pathLst>
                <a:path h="425216" w="2052189">
                  <a:moveTo>
                    <a:pt x="28919" y="0"/>
                  </a:moveTo>
                  <a:lnTo>
                    <a:pt x="2023270" y="0"/>
                  </a:lnTo>
                  <a:cubicBezTo>
                    <a:pt x="2039242" y="0"/>
                    <a:pt x="2052189" y="12948"/>
                    <a:pt x="2052189" y="28919"/>
                  </a:cubicBezTo>
                  <a:lnTo>
                    <a:pt x="2052189" y="396296"/>
                  </a:lnTo>
                  <a:cubicBezTo>
                    <a:pt x="2052189" y="403966"/>
                    <a:pt x="2049142" y="411322"/>
                    <a:pt x="2043719" y="416745"/>
                  </a:cubicBezTo>
                  <a:cubicBezTo>
                    <a:pt x="2038296" y="422169"/>
                    <a:pt x="2030940" y="425216"/>
                    <a:pt x="2023270" y="425216"/>
                  </a:cubicBezTo>
                  <a:lnTo>
                    <a:pt x="28919" y="425216"/>
                  </a:lnTo>
                  <a:cubicBezTo>
                    <a:pt x="21249" y="425216"/>
                    <a:pt x="13894" y="422169"/>
                    <a:pt x="8470" y="416745"/>
                  </a:cubicBezTo>
                  <a:cubicBezTo>
                    <a:pt x="3047" y="411322"/>
                    <a:pt x="0" y="403966"/>
                    <a:pt x="0" y="396296"/>
                  </a:cubicBezTo>
                  <a:lnTo>
                    <a:pt x="0" y="28919"/>
                  </a:lnTo>
                  <a:cubicBezTo>
                    <a:pt x="0" y="21249"/>
                    <a:pt x="3047" y="13894"/>
                    <a:pt x="8470" y="8470"/>
                  </a:cubicBezTo>
                  <a:cubicBezTo>
                    <a:pt x="13894" y="3047"/>
                    <a:pt x="21249" y="0"/>
                    <a:pt x="28919" y="0"/>
                  </a:cubicBezTo>
                  <a:close/>
                </a:path>
              </a:pathLst>
            </a:custGeom>
            <a:ln w="19050" cap="rnd">
              <a:solidFill>
                <a:srgbClr val="F4F4F4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052189" cy="482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02434" y="3156138"/>
            <a:ext cx="5060085" cy="2056198"/>
            <a:chOff x="0" y="0"/>
            <a:chExt cx="1686487" cy="68531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86487" cy="685315"/>
            </a:xfrm>
            <a:custGeom>
              <a:avLst/>
              <a:gdLst/>
              <a:ahLst/>
              <a:cxnLst/>
              <a:rect r="r" b="b" t="t" l="l"/>
              <a:pathLst>
                <a:path h="685315" w="1686487">
                  <a:moveTo>
                    <a:pt x="35190" y="0"/>
                  </a:moveTo>
                  <a:lnTo>
                    <a:pt x="1651297" y="0"/>
                  </a:lnTo>
                  <a:cubicBezTo>
                    <a:pt x="1670732" y="0"/>
                    <a:pt x="1686487" y="15755"/>
                    <a:pt x="1686487" y="35190"/>
                  </a:cubicBezTo>
                  <a:lnTo>
                    <a:pt x="1686487" y="650125"/>
                  </a:lnTo>
                  <a:cubicBezTo>
                    <a:pt x="1686487" y="669560"/>
                    <a:pt x="1670732" y="685315"/>
                    <a:pt x="1651297" y="685315"/>
                  </a:cubicBezTo>
                  <a:lnTo>
                    <a:pt x="35190" y="685315"/>
                  </a:lnTo>
                  <a:cubicBezTo>
                    <a:pt x="15755" y="685315"/>
                    <a:pt x="0" y="669560"/>
                    <a:pt x="0" y="650125"/>
                  </a:cubicBezTo>
                  <a:lnTo>
                    <a:pt x="0" y="35190"/>
                  </a:lnTo>
                  <a:cubicBezTo>
                    <a:pt x="0" y="15755"/>
                    <a:pt x="15755" y="0"/>
                    <a:pt x="35190" y="0"/>
                  </a:cubicBezTo>
                  <a:close/>
                </a:path>
              </a:pathLst>
            </a:custGeom>
            <a:ln w="19050" cap="rnd">
              <a:solidFill>
                <a:srgbClr val="F4F4F4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86487" cy="723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39630" y="3359178"/>
            <a:ext cx="4785694" cy="161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7"/>
              </a:lnSpc>
              <a:spcBef>
                <a:spcPct val="0"/>
              </a:spcBef>
            </a:pPr>
            <a:r>
              <a:rPr lang="en-US" b="true" sz="186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ГОРОДА ПРЕВРАТИЛИСЬ В «ТЕПЛОВЫЕ ЛОВУШКИ». АСФАЛЬТ И БЕТОН НАКАПЛИВАЮТ ЖАР, СОЗДАВАЯ ЭКСТРЕМАЛЬНУЮ СРЕДУ ДЛЯ ЧЕЛОВЕКА</a:t>
            </a:r>
            <a:r>
              <a:rPr lang="en-US" b="true" sz="186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76511" y="7289287"/>
            <a:ext cx="5210315" cy="90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0"/>
              </a:lnSpc>
              <a:spcBef>
                <a:spcPct val="0"/>
              </a:spcBef>
            </a:pPr>
            <a:r>
              <a:rPr lang="en-US" b="true" sz="172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МЫ СТРОИМ ГОРОДА, КОТОРЫЕ НАС ПЕРЕГРЕВАЮТ, ПОТОМУ ЧТО НЕ ВИДИМ ТЕПЛОВУЮ КАРТУ РЕАЛЬНОСТИ.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80F1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2931" y="-55419"/>
            <a:ext cx="19473863" cy="10342419"/>
          </a:xfrm>
          <a:custGeom>
            <a:avLst/>
            <a:gdLst/>
            <a:ahLst/>
            <a:cxnLst/>
            <a:rect r="r" b="b" t="t" l="l"/>
            <a:pathLst>
              <a:path h="10342419" w="19473863">
                <a:moveTo>
                  <a:pt x="0" y="0"/>
                </a:moveTo>
                <a:lnTo>
                  <a:pt x="19473862" y="0"/>
                </a:lnTo>
                <a:lnTo>
                  <a:pt x="19473862" y="10342419"/>
                </a:lnTo>
                <a:lnTo>
                  <a:pt x="0" y="103424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-1352" r="0" b="-135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97219" y="2097224"/>
            <a:ext cx="4693561" cy="8899714"/>
            <a:chOff x="0" y="0"/>
            <a:chExt cx="812800" cy="15411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541194"/>
            </a:xfrm>
            <a:custGeom>
              <a:avLst/>
              <a:gdLst/>
              <a:ahLst/>
              <a:cxnLst/>
              <a:rect r="r" b="b" t="t" l="l"/>
              <a:pathLst>
                <a:path h="1541194" w="812800">
                  <a:moveTo>
                    <a:pt x="37938" y="0"/>
                  </a:moveTo>
                  <a:lnTo>
                    <a:pt x="774862" y="0"/>
                  </a:lnTo>
                  <a:cubicBezTo>
                    <a:pt x="784924" y="0"/>
                    <a:pt x="794573" y="3997"/>
                    <a:pt x="801688" y="11112"/>
                  </a:cubicBezTo>
                  <a:cubicBezTo>
                    <a:pt x="808803" y="18227"/>
                    <a:pt x="812800" y="27876"/>
                    <a:pt x="812800" y="37938"/>
                  </a:cubicBezTo>
                  <a:lnTo>
                    <a:pt x="812800" y="1503256"/>
                  </a:lnTo>
                  <a:cubicBezTo>
                    <a:pt x="812800" y="1513318"/>
                    <a:pt x="808803" y="1522967"/>
                    <a:pt x="801688" y="1530082"/>
                  </a:cubicBezTo>
                  <a:cubicBezTo>
                    <a:pt x="794573" y="1537197"/>
                    <a:pt x="784924" y="1541194"/>
                    <a:pt x="774862" y="1541194"/>
                  </a:cubicBezTo>
                  <a:lnTo>
                    <a:pt x="37938" y="1541194"/>
                  </a:lnTo>
                  <a:cubicBezTo>
                    <a:pt x="27876" y="1541194"/>
                    <a:pt x="18227" y="1537197"/>
                    <a:pt x="11112" y="1530082"/>
                  </a:cubicBezTo>
                  <a:cubicBezTo>
                    <a:pt x="3997" y="1522967"/>
                    <a:pt x="0" y="1513318"/>
                    <a:pt x="0" y="1503256"/>
                  </a:cubicBezTo>
                  <a:lnTo>
                    <a:pt x="0" y="37938"/>
                  </a:lnTo>
                  <a:cubicBezTo>
                    <a:pt x="0" y="27876"/>
                    <a:pt x="3997" y="18227"/>
                    <a:pt x="11112" y="11112"/>
                  </a:cubicBezTo>
                  <a:cubicBezTo>
                    <a:pt x="18227" y="3997"/>
                    <a:pt x="27876" y="0"/>
                    <a:pt x="37938" y="0"/>
                  </a:cubicBezTo>
                  <a:close/>
                </a:path>
              </a:pathLst>
            </a:custGeom>
            <a:blipFill>
              <a:blip r:embed="rId3"/>
              <a:stretch>
                <a:fillRect l="-1196" t="0" r="-119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719443"/>
            <a:ext cx="415299" cy="243863"/>
          </a:xfrm>
          <a:custGeom>
            <a:avLst/>
            <a:gdLst/>
            <a:ahLst/>
            <a:cxnLst/>
            <a:rect r="r" b="b" t="t" l="l"/>
            <a:pathLst>
              <a:path h="243863" w="415299">
                <a:moveTo>
                  <a:pt x="0" y="0"/>
                </a:moveTo>
                <a:lnTo>
                  <a:pt x="415299" y="0"/>
                </a:lnTo>
                <a:lnTo>
                  <a:pt x="415299" y="243864"/>
                </a:lnTo>
                <a:lnTo>
                  <a:pt x="0" y="243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65633" y="1936368"/>
            <a:ext cx="2760052" cy="1068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31"/>
              </a:lnSpc>
            </a:pPr>
            <a:r>
              <a:rPr lang="en-US" sz="75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Impact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25325" y="3307498"/>
            <a:ext cx="5400720" cy="718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52"/>
              </a:lnSpc>
            </a:pPr>
            <a:r>
              <a:rPr lang="en-US" b="true" sz="173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Технология</a:t>
            </a:r>
            <a:r>
              <a:rPr lang="en-US" b="true" sz="173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, превращающая раскаленные улицы  в      комфортные районы.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65633" y="4690744"/>
            <a:ext cx="5899908" cy="4101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74"/>
              </a:lnSpc>
            </a:pPr>
            <a:r>
              <a:rPr lang="en-US" sz="21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Мы создаем </a:t>
            </a:r>
            <a:r>
              <a:rPr lang="en-US" b="true" sz="216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Urban Cooler</a:t>
            </a:r>
            <a:r>
              <a:rPr lang="en-US" sz="21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не просто как программу, а как «цифровое зрение» для мегаполисов. С помощью ИИ мы находим критические точки жары и даем готовые рецепты прохлады. Мы верим, что технологии должны не просто анализировать цифры, а делать жизнь каждого человека на улице комфортной и безопасной.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2053" y="606425"/>
            <a:ext cx="19895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ALIEN BLUES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60860" y="606425"/>
            <a:ext cx="14984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SPACE AI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8815" y="3586942"/>
            <a:ext cx="4465605" cy="4181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  <a:spcBef>
                <a:spcPct val="0"/>
              </a:spcBef>
            </a:pPr>
            <a:r>
              <a:rPr lang="en-US" b="true" sz="263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Снижение температуры всего на 3–5°C в пиковые часы уменьшает нагрузку на сердечно-сосудистую систему и снижает риск тепловых ударов</a:t>
            </a:r>
            <a:r>
              <a:rPr lang="en-US" b="true" sz="263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среди детей и пожилых людей</a:t>
            </a:r>
            <a:r>
              <a:rPr lang="en-US" sz="26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28336" y="3022834"/>
            <a:ext cx="5692634" cy="5356997"/>
            <a:chOff x="0" y="0"/>
            <a:chExt cx="1897311" cy="17854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97311" cy="1785446"/>
            </a:xfrm>
            <a:custGeom>
              <a:avLst/>
              <a:gdLst/>
              <a:ahLst/>
              <a:cxnLst/>
              <a:rect r="r" b="b" t="t" l="l"/>
              <a:pathLst>
                <a:path h="1785446" w="1897311">
                  <a:moveTo>
                    <a:pt x="31280" y="0"/>
                  </a:moveTo>
                  <a:lnTo>
                    <a:pt x="1866031" y="0"/>
                  </a:lnTo>
                  <a:cubicBezTo>
                    <a:pt x="1874327" y="0"/>
                    <a:pt x="1882283" y="3296"/>
                    <a:pt x="1888149" y="9162"/>
                  </a:cubicBezTo>
                  <a:cubicBezTo>
                    <a:pt x="1894015" y="15028"/>
                    <a:pt x="1897311" y="22984"/>
                    <a:pt x="1897311" y="31280"/>
                  </a:cubicBezTo>
                  <a:lnTo>
                    <a:pt x="1897311" y="1754166"/>
                  </a:lnTo>
                  <a:cubicBezTo>
                    <a:pt x="1897311" y="1771441"/>
                    <a:pt x="1883306" y="1785446"/>
                    <a:pt x="1866031" y="1785446"/>
                  </a:cubicBezTo>
                  <a:lnTo>
                    <a:pt x="31280" y="1785446"/>
                  </a:lnTo>
                  <a:cubicBezTo>
                    <a:pt x="22984" y="1785446"/>
                    <a:pt x="15028" y="1782150"/>
                    <a:pt x="9162" y="1776284"/>
                  </a:cubicBezTo>
                  <a:cubicBezTo>
                    <a:pt x="3296" y="1770418"/>
                    <a:pt x="0" y="1762462"/>
                    <a:pt x="0" y="1754166"/>
                  </a:cubicBezTo>
                  <a:lnTo>
                    <a:pt x="0" y="31280"/>
                  </a:lnTo>
                  <a:cubicBezTo>
                    <a:pt x="0" y="22984"/>
                    <a:pt x="3296" y="15028"/>
                    <a:pt x="9162" y="9162"/>
                  </a:cubicBezTo>
                  <a:cubicBezTo>
                    <a:pt x="15028" y="3296"/>
                    <a:pt x="22984" y="0"/>
                    <a:pt x="31280" y="0"/>
                  </a:cubicBezTo>
                  <a:close/>
                </a:path>
              </a:pathLst>
            </a:custGeom>
            <a:ln w="19050" cap="rnd">
              <a:solidFill>
                <a:srgbClr val="F4F4F4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897311" cy="1842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166825" y="5749329"/>
            <a:ext cx="647911" cy="64791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98ED">
                    <a:alpha val="100000"/>
                  </a:srgbClr>
                </a:gs>
                <a:gs pos="100000">
                  <a:srgbClr val="0011E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166825" y="3069267"/>
            <a:ext cx="647911" cy="64791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98ED">
                    <a:alpha val="100000"/>
                  </a:srgbClr>
                </a:gs>
                <a:gs pos="100000">
                  <a:srgbClr val="0011E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1324520" y="5904881"/>
            <a:ext cx="332522" cy="336809"/>
          </a:xfrm>
          <a:custGeom>
            <a:avLst/>
            <a:gdLst/>
            <a:ahLst/>
            <a:cxnLst/>
            <a:rect r="r" b="b" t="t" l="l"/>
            <a:pathLst>
              <a:path h="336809" w="332522">
                <a:moveTo>
                  <a:pt x="0" y="0"/>
                </a:moveTo>
                <a:lnTo>
                  <a:pt x="332522" y="0"/>
                </a:lnTo>
                <a:lnTo>
                  <a:pt x="332522" y="336808"/>
                </a:lnTo>
                <a:lnTo>
                  <a:pt x="0" y="3368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345914" y="3217298"/>
            <a:ext cx="289734" cy="307123"/>
          </a:xfrm>
          <a:custGeom>
            <a:avLst/>
            <a:gdLst/>
            <a:ahLst/>
            <a:cxnLst/>
            <a:rect r="r" b="b" t="t" l="l"/>
            <a:pathLst>
              <a:path h="307123" w="289734">
                <a:moveTo>
                  <a:pt x="0" y="0"/>
                </a:moveTo>
                <a:lnTo>
                  <a:pt x="289734" y="0"/>
                </a:lnTo>
                <a:lnTo>
                  <a:pt x="289734" y="307122"/>
                </a:lnTo>
                <a:lnTo>
                  <a:pt x="0" y="3071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80F1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2931" y="-55419"/>
            <a:ext cx="19473863" cy="10342419"/>
          </a:xfrm>
          <a:custGeom>
            <a:avLst/>
            <a:gdLst/>
            <a:ahLst/>
            <a:cxnLst/>
            <a:rect r="r" b="b" t="t" l="l"/>
            <a:pathLst>
              <a:path h="10342419" w="19473863">
                <a:moveTo>
                  <a:pt x="0" y="0"/>
                </a:moveTo>
                <a:lnTo>
                  <a:pt x="19473862" y="0"/>
                </a:lnTo>
                <a:lnTo>
                  <a:pt x="19473862" y="10342419"/>
                </a:lnTo>
                <a:lnTo>
                  <a:pt x="0" y="103424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-1352" r="0" b="-135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19443"/>
            <a:ext cx="415299" cy="243863"/>
          </a:xfrm>
          <a:custGeom>
            <a:avLst/>
            <a:gdLst/>
            <a:ahLst/>
            <a:cxnLst/>
            <a:rect r="r" b="b" t="t" l="l"/>
            <a:pathLst>
              <a:path h="243863" w="415299">
                <a:moveTo>
                  <a:pt x="0" y="0"/>
                </a:moveTo>
                <a:lnTo>
                  <a:pt x="415299" y="0"/>
                </a:lnTo>
                <a:lnTo>
                  <a:pt x="415299" y="243864"/>
                </a:lnTo>
                <a:lnTo>
                  <a:pt x="0" y="243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68411" y="8255776"/>
            <a:ext cx="7523374" cy="1560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b="true" sz="251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Сайт, где любой человек может за секунду увидеть температурные проблемы своего района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60860" y="606425"/>
            <a:ext cx="14984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SPACE AI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82053" y="606425"/>
            <a:ext cx="19895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ALIEN BLUES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82053" y="7140716"/>
            <a:ext cx="14853569" cy="895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Мы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не можем изменить климат всей планеты за один день. Но с Urban Cooler мы можем сделать комфортным каждый конкретный двор уже завтра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2590" y="1456115"/>
            <a:ext cx="6814051" cy="1660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41"/>
              </a:lnSpc>
              <a:spcBef>
                <a:spcPct val="0"/>
              </a:spcBef>
            </a:pPr>
            <a:r>
              <a:rPr lang="en-US" sz="974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</a:t>
            </a:r>
            <a:r>
              <a:rPr lang="en-US" sz="974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rban Cooler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054305" y="3448707"/>
            <a:ext cx="12706554" cy="3334167"/>
          </a:xfrm>
          <a:custGeom>
            <a:avLst/>
            <a:gdLst/>
            <a:ahLst/>
            <a:cxnLst/>
            <a:rect r="r" b="b" t="t" l="l"/>
            <a:pathLst>
              <a:path h="3334167" w="12706554">
                <a:moveTo>
                  <a:pt x="0" y="0"/>
                </a:moveTo>
                <a:lnTo>
                  <a:pt x="12706555" y="0"/>
                </a:lnTo>
                <a:lnTo>
                  <a:pt x="12706555" y="3334167"/>
                </a:lnTo>
                <a:lnTo>
                  <a:pt x="0" y="33341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6456" r="0" b="-76456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80F1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840986"/>
            <a:ext cx="3917634" cy="3699195"/>
            <a:chOff x="0" y="0"/>
            <a:chExt cx="606944" cy="573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6944" cy="573102"/>
            </a:xfrm>
            <a:custGeom>
              <a:avLst/>
              <a:gdLst/>
              <a:ahLst/>
              <a:cxnLst/>
              <a:rect r="r" b="b" t="t" l="l"/>
              <a:pathLst>
                <a:path h="573102" w="606944">
                  <a:moveTo>
                    <a:pt x="0" y="0"/>
                  </a:moveTo>
                  <a:lnTo>
                    <a:pt x="606944" y="0"/>
                  </a:lnTo>
                  <a:lnTo>
                    <a:pt x="606944" y="573102"/>
                  </a:lnTo>
                  <a:lnTo>
                    <a:pt x="0" y="573102"/>
                  </a:lnTo>
                  <a:close/>
                </a:path>
              </a:pathLst>
            </a:custGeom>
            <a:blipFill>
              <a:blip r:embed="rId2"/>
              <a:stretch>
                <a:fillRect l="0" t="-9247" r="0" b="-2784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665066" y="1840986"/>
            <a:ext cx="3800008" cy="3685213"/>
            <a:chOff x="0" y="0"/>
            <a:chExt cx="582076" cy="5644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2076" cy="564492"/>
            </a:xfrm>
            <a:custGeom>
              <a:avLst/>
              <a:gdLst/>
              <a:ahLst/>
              <a:cxnLst/>
              <a:rect r="r" b="b" t="t" l="l"/>
              <a:pathLst>
                <a:path h="564492" w="582076">
                  <a:moveTo>
                    <a:pt x="0" y="0"/>
                  </a:moveTo>
                  <a:lnTo>
                    <a:pt x="582076" y="0"/>
                  </a:lnTo>
                  <a:lnTo>
                    <a:pt x="582076" y="564492"/>
                  </a:lnTo>
                  <a:lnTo>
                    <a:pt x="0" y="564492"/>
                  </a:lnTo>
                  <a:close/>
                </a:path>
              </a:pathLst>
            </a:custGeom>
            <a:blipFill>
              <a:blip r:embed="rId3"/>
              <a:stretch>
                <a:fillRect l="-4611" t="-68275" r="-5095" b="-7698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719443"/>
            <a:ext cx="415299" cy="243863"/>
          </a:xfrm>
          <a:custGeom>
            <a:avLst/>
            <a:gdLst/>
            <a:ahLst/>
            <a:cxnLst/>
            <a:rect r="r" b="b" t="t" l="l"/>
            <a:pathLst>
              <a:path h="243863" w="415299">
                <a:moveTo>
                  <a:pt x="0" y="0"/>
                </a:moveTo>
                <a:lnTo>
                  <a:pt x="415299" y="0"/>
                </a:lnTo>
                <a:lnTo>
                  <a:pt x="415299" y="243864"/>
                </a:lnTo>
                <a:lnTo>
                  <a:pt x="0" y="243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84607"/>
            <a:ext cx="5043477" cy="19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9"/>
              </a:lnSpc>
              <a:spcBef>
                <a:spcPct val="0"/>
              </a:spcBef>
            </a:pPr>
            <a:r>
              <a:rPr lang="en-US" sz="11499" spc="-57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The tech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82053" y="606425"/>
            <a:ext cx="19895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ALIEN BLUES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760860" y="606425"/>
            <a:ext cx="14984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SPACE AI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392498" y="6505025"/>
            <a:ext cx="6358535" cy="2753275"/>
            <a:chOff x="0" y="0"/>
            <a:chExt cx="2119251" cy="9176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19251" cy="917645"/>
            </a:xfrm>
            <a:custGeom>
              <a:avLst/>
              <a:gdLst/>
              <a:ahLst/>
              <a:cxnLst/>
              <a:rect r="r" b="b" t="t" l="l"/>
              <a:pathLst>
                <a:path h="917645" w="2119251">
                  <a:moveTo>
                    <a:pt x="28004" y="0"/>
                  </a:moveTo>
                  <a:lnTo>
                    <a:pt x="2091247" y="0"/>
                  </a:lnTo>
                  <a:cubicBezTo>
                    <a:pt x="2098674" y="0"/>
                    <a:pt x="2105797" y="2950"/>
                    <a:pt x="2111048" y="8202"/>
                  </a:cubicBezTo>
                  <a:cubicBezTo>
                    <a:pt x="2116300" y="13454"/>
                    <a:pt x="2119251" y="20577"/>
                    <a:pt x="2119251" y="28004"/>
                  </a:cubicBezTo>
                  <a:lnTo>
                    <a:pt x="2119251" y="889641"/>
                  </a:lnTo>
                  <a:cubicBezTo>
                    <a:pt x="2119251" y="897068"/>
                    <a:pt x="2116300" y="904191"/>
                    <a:pt x="2111048" y="909443"/>
                  </a:cubicBezTo>
                  <a:cubicBezTo>
                    <a:pt x="2105797" y="914695"/>
                    <a:pt x="2098674" y="917645"/>
                    <a:pt x="2091247" y="917645"/>
                  </a:cubicBezTo>
                  <a:lnTo>
                    <a:pt x="28004" y="917645"/>
                  </a:lnTo>
                  <a:cubicBezTo>
                    <a:pt x="20577" y="917645"/>
                    <a:pt x="13454" y="914695"/>
                    <a:pt x="8202" y="909443"/>
                  </a:cubicBezTo>
                  <a:cubicBezTo>
                    <a:pt x="2950" y="904191"/>
                    <a:pt x="0" y="897068"/>
                    <a:pt x="0" y="889641"/>
                  </a:cubicBezTo>
                  <a:lnTo>
                    <a:pt x="0" y="28004"/>
                  </a:lnTo>
                  <a:cubicBezTo>
                    <a:pt x="0" y="20577"/>
                    <a:pt x="2950" y="13454"/>
                    <a:pt x="8202" y="8202"/>
                  </a:cubicBezTo>
                  <a:cubicBezTo>
                    <a:pt x="13454" y="2950"/>
                    <a:pt x="20577" y="0"/>
                    <a:pt x="28004" y="0"/>
                  </a:cubicBezTo>
                  <a:close/>
                </a:path>
              </a:pathLst>
            </a:custGeom>
            <a:ln w="19050" cap="rnd">
              <a:solidFill>
                <a:srgbClr val="C6C6C6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119251" cy="974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b="true" sz="18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   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781203" y="6738614"/>
            <a:ext cx="5581124" cy="250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b="true" sz="17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ИНТЕРАКТИВНОСТЬ - МОЖНО КЛИКНУТЬ В ЛЮБУЮ ТОЧКУ НА ФОТО И УЗНАТЬ ПРОГНОЗ ТЕМПЕРАТУРЫ.</a:t>
            </a:r>
          </a:p>
          <a:p>
            <a:pPr algn="ctr">
              <a:lnSpc>
                <a:spcPts val="2508"/>
              </a:lnSpc>
            </a:pPr>
          </a:p>
          <a:p>
            <a:pPr algn="ctr">
              <a:lnSpc>
                <a:spcPts val="2508"/>
              </a:lnSpc>
            </a:pPr>
            <a:r>
              <a:rPr lang="en-US" sz="179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Кастомизация - Возможность задать внешнюю температуру (например, «что будет в +30°C?»).</a:t>
            </a:r>
          </a:p>
          <a:p>
            <a:pPr algn="ctr">
              <a:lnSpc>
                <a:spcPts val="2508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98227" y="3439191"/>
            <a:ext cx="7745698" cy="637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8525" indent="-294263" lvl="1">
              <a:lnSpc>
                <a:spcPts val="3816"/>
              </a:lnSpc>
              <a:buFont typeface="Arial"/>
              <a:buChar char="•"/>
            </a:pPr>
            <a:r>
              <a:rPr lang="en-US" sz="27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Пользователь выбирает участок на Google Maps (масштаб 20–50 м) и загружает скриншот на сайт.</a:t>
            </a:r>
          </a:p>
          <a:p>
            <a:pPr algn="just" marL="616551" indent="-308275" lvl="1">
              <a:lnSpc>
                <a:spcPts val="3998"/>
              </a:lnSpc>
              <a:buFont typeface="Arial"/>
              <a:buChar char="•"/>
            </a:pPr>
            <a:r>
              <a:rPr lang="en-US" sz="28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Нейросеть анализирует объекты: Зелень и тени (зоны охлаждения), асфальт и здания (зоны нагрева).</a:t>
            </a:r>
          </a:p>
          <a:p>
            <a:pPr algn="just" marL="588525" indent="-294263" lvl="1">
              <a:lnSpc>
                <a:spcPts val="3816"/>
              </a:lnSpc>
              <a:buFont typeface="Arial"/>
              <a:buChar char="•"/>
            </a:pPr>
            <a:r>
              <a:rPr lang="en-US" sz="27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Система сопоставляет объекты с текущей температурой воздуха и строит интерактивную тепловую карту.</a:t>
            </a:r>
          </a:p>
          <a:p>
            <a:pPr algn="just" marL="588525" indent="-294263" lvl="1">
              <a:lnSpc>
                <a:spcPts val="3816"/>
              </a:lnSpc>
              <a:spcBef>
                <a:spcPct val="0"/>
              </a:spcBef>
              <a:buFont typeface="Arial"/>
              <a:buChar char="•"/>
            </a:pPr>
            <a:r>
              <a:rPr lang="en-US" sz="27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ИИ выдает советы по улучшению участка (где добавить дерево или сменить покрытие) и формирует полный отчет.</a:t>
            </a:r>
          </a:p>
          <a:p>
            <a:pPr algn="just">
              <a:lnSpc>
                <a:spcPts val="3816"/>
              </a:lnSpc>
              <a:spcBef>
                <a:spcPct val="0"/>
              </a:spcBef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733987" y="0"/>
            <a:ext cx="19473863" cy="10342419"/>
          </a:xfrm>
          <a:custGeom>
            <a:avLst/>
            <a:gdLst/>
            <a:ahLst/>
            <a:cxnLst/>
            <a:rect r="r" b="b" t="t" l="l"/>
            <a:pathLst>
              <a:path h="10342419" w="19473863">
                <a:moveTo>
                  <a:pt x="0" y="0"/>
                </a:moveTo>
                <a:lnTo>
                  <a:pt x="19473863" y="0"/>
                </a:lnTo>
                <a:lnTo>
                  <a:pt x="19473863" y="10342419"/>
                </a:lnTo>
                <a:lnTo>
                  <a:pt x="0" y="10342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2000"/>
            </a:blip>
            <a:stretch>
              <a:fillRect l="0" t="-1352" r="0" b="-1352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80F1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13499">
            <a:off x="-2897979" y="-863449"/>
            <a:ext cx="9625800" cy="5022918"/>
          </a:xfrm>
          <a:custGeom>
            <a:avLst/>
            <a:gdLst/>
            <a:ahLst/>
            <a:cxnLst/>
            <a:rect r="r" b="b" t="t" l="l"/>
            <a:pathLst>
              <a:path h="5022918" w="9625800">
                <a:moveTo>
                  <a:pt x="0" y="0"/>
                </a:moveTo>
                <a:lnTo>
                  <a:pt x="9625800" y="0"/>
                </a:lnTo>
                <a:lnTo>
                  <a:pt x="9625800" y="5022918"/>
                </a:lnTo>
                <a:lnTo>
                  <a:pt x="0" y="5022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2931" y="-55419"/>
            <a:ext cx="19473863" cy="10342419"/>
          </a:xfrm>
          <a:custGeom>
            <a:avLst/>
            <a:gdLst/>
            <a:ahLst/>
            <a:cxnLst/>
            <a:rect r="r" b="b" t="t" l="l"/>
            <a:pathLst>
              <a:path h="10342419" w="19473863">
                <a:moveTo>
                  <a:pt x="0" y="0"/>
                </a:moveTo>
                <a:lnTo>
                  <a:pt x="19473862" y="0"/>
                </a:lnTo>
                <a:lnTo>
                  <a:pt x="19473862" y="10342419"/>
                </a:lnTo>
                <a:lnTo>
                  <a:pt x="0" y="10342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</a:blip>
            <a:stretch>
              <a:fillRect l="0" t="-1352" r="0" b="-135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19443"/>
            <a:ext cx="415299" cy="243863"/>
          </a:xfrm>
          <a:custGeom>
            <a:avLst/>
            <a:gdLst/>
            <a:ahLst/>
            <a:cxnLst/>
            <a:rect r="r" b="b" t="t" l="l"/>
            <a:pathLst>
              <a:path h="243863" w="415299">
                <a:moveTo>
                  <a:pt x="0" y="0"/>
                </a:moveTo>
                <a:lnTo>
                  <a:pt x="415299" y="0"/>
                </a:lnTo>
                <a:lnTo>
                  <a:pt x="415299" y="243864"/>
                </a:lnTo>
                <a:lnTo>
                  <a:pt x="0" y="243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3007" y="3357577"/>
            <a:ext cx="7095277" cy="5900723"/>
          </a:xfrm>
          <a:custGeom>
            <a:avLst/>
            <a:gdLst/>
            <a:ahLst/>
            <a:cxnLst/>
            <a:rect r="r" b="b" t="t" l="l"/>
            <a:pathLst>
              <a:path h="5900723" w="7095277">
                <a:moveTo>
                  <a:pt x="0" y="0"/>
                </a:moveTo>
                <a:lnTo>
                  <a:pt x="7095277" y="0"/>
                </a:lnTo>
                <a:lnTo>
                  <a:pt x="7095277" y="5900723"/>
                </a:lnTo>
                <a:lnTo>
                  <a:pt x="0" y="59007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108" t="0" r="-71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36349" y="1545198"/>
            <a:ext cx="16131035" cy="1403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18"/>
              </a:lnSpc>
            </a:pPr>
            <a:r>
              <a:rPr lang="en-US" sz="1001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AI Recommendations &amp; Reports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3252907"/>
            <a:ext cx="8115300" cy="6005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7992" indent="-273996" lvl="1">
              <a:lnSpc>
                <a:spcPts val="4314"/>
              </a:lnSpc>
              <a:buFont typeface="Arial"/>
              <a:buChar char="•"/>
            </a:pPr>
            <a:r>
              <a:rPr lang="en-US" sz="25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ИИ позволяет «на лету» менять облик города и видеть результат.</a:t>
            </a:r>
          </a:p>
          <a:p>
            <a:pPr algn="just" marL="547992" indent="-273996" lvl="1">
              <a:lnSpc>
                <a:spcPts val="4314"/>
              </a:lnSpc>
              <a:buFont typeface="Arial"/>
              <a:buChar char="•"/>
            </a:pPr>
            <a:r>
              <a:rPr lang="en-US" sz="25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Ты управляешь количеством деревьев, добавляешь вертикальное озеленение или фонтаны — и температура на графике падает в реальном времени.</a:t>
            </a:r>
          </a:p>
          <a:p>
            <a:pPr algn="just" marL="547992" indent="-273996" lvl="1">
              <a:lnSpc>
                <a:spcPts val="4314"/>
              </a:lnSpc>
              <a:buFont typeface="Arial"/>
              <a:buChar char="•"/>
            </a:pPr>
            <a:r>
              <a:rPr lang="en-US" sz="25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Система сразу показывает итоговую температуру (например, снижение на 4.7°C)</a:t>
            </a:r>
          </a:p>
          <a:p>
            <a:pPr algn="just" marL="547992" indent="-273996" lvl="1">
              <a:lnSpc>
                <a:spcPts val="4314"/>
              </a:lnSpc>
              <a:buFont typeface="Arial"/>
              <a:buChar char="•"/>
            </a:pPr>
            <a:r>
              <a:rPr lang="en-US" sz="25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Поль</a:t>
            </a:r>
            <a:r>
              <a:rPr lang="en-US" sz="25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ватель получает готовый отчет на основе выбранных параметров.</a:t>
            </a:r>
          </a:p>
          <a:p>
            <a:pPr algn="just">
              <a:lnSpc>
                <a:spcPts val="431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760860" y="606425"/>
            <a:ext cx="14984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SPACE AI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2053" y="606425"/>
            <a:ext cx="19895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ALIEN BLUES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2931" y="-55419"/>
            <a:ext cx="19473863" cy="10342419"/>
          </a:xfrm>
          <a:custGeom>
            <a:avLst/>
            <a:gdLst/>
            <a:ahLst/>
            <a:cxnLst/>
            <a:rect r="r" b="b" t="t" l="l"/>
            <a:pathLst>
              <a:path h="10342419" w="19473863">
                <a:moveTo>
                  <a:pt x="0" y="0"/>
                </a:moveTo>
                <a:lnTo>
                  <a:pt x="19473862" y="0"/>
                </a:lnTo>
                <a:lnTo>
                  <a:pt x="19473862" y="10342419"/>
                </a:lnTo>
                <a:lnTo>
                  <a:pt x="0" y="103424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-1352" r="0" b="-135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035" y="3657991"/>
            <a:ext cx="9744170" cy="5749112"/>
            <a:chOff x="0" y="0"/>
            <a:chExt cx="3625180" cy="21388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25180" cy="2138875"/>
            </a:xfrm>
            <a:custGeom>
              <a:avLst/>
              <a:gdLst/>
              <a:ahLst/>
              <a:cxnLst/>
              <a:rect r="r" b="b" t="t" l="l"/>
              <a:pathLst>
                <a:path h="2138875" w="3625180">
                  <a:moveTo>
                    <a:pt x="18274" y="0"/>
                  </a:moveTo>
                  <a:lnTo>
                    <a:pt x="3606906" y="0"/>
                  </a:lnTo>
                  <a:cubicBezTo>
                    <a:pt x="3611752" y="0"/>
                    <a:pt x="3616401" y="1925"/>
                    <a:pt x="3619827" y="5352"/>
                  </a:cubicBezTo>
                  <a:cubicBezTo>
                    <a:pt x="3623254" y="8779"/>
                    <a:pt x="3625180" y="13427"/>
                    <a:pt x="3625180" y="18274"/>
                  </a:cubicBezTo>
                  <a:lnTo>
                    <a:pt x="3625180" y="2120601"/>
                  </a:lnTo>
                  <a:cubicBezTo>
                    <a:pt x="3625180" y="2125448"/>
                    <a:pt x="3623254" y="2130096"/>
                    <a:pt x="3619827" y="2133523"/>
                  </a:cubicBezTo>
                  <a:cubicBezTo>
                    <a:pt x="3616401" y="2136950"/>
                    <a:pt x="3611752" y="2138875"/>
                    <a:pt x="3606906" y="2138875"/>
                  </a:cubicBezTo>
                  <a:lnTo>
                    <a:pt x="18274" y="2138875"/>
                  </a:lnTo>
                  <a:cubicBezTo>
                    <a:pt x="8182" y="2138875"/>
                    <a:pt x="0" y="2130694"/>
                    <a:pt x="0" y="2120601"/>
                  </a:cubicBezTo>
                  <a:lnTo>
                    <a:pt x="0" y="18274"/>
                  </a:lnTo>
                  <a:cubicBezTo>
                    <a:pt x="0" y="13427"/>
                    <a:pt x="1925" y="8779"/>
                    <a:pt x="5352" y="5352"/>
                  </a:cubicBezTo>
                  <a:cubicBezTo>
                    <a:pt x="8779" y="1925"/>
                    <a:pt x="13427" y="0"/>
                    <a:pt x="18274" y="0"/>
                  </a:cubicBezTo>
                  <a:close/>
                </a:path>
              </a:pathLst>
            </a:custGeom>
            <a:blipFill>
              <a:blip r:embed="rId3"/>
              <a:stretch>
                <a:fillRect l="-9000" t="0" r="-9000" b="0"/>
              </a:stretch>
            </a:blipFill>
            <a:ln w="38100" cap="rnd">
              <a:solidFill>
                <a:srgbClr val="9AB6BC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14035" y="2283264"/>
            <a:ext cx="9090150" cy="842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538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Data Verification &amp; Accuracy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41597" y="5903529"/>
            <a:ext cx="5143814" cy="300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Погрешность в 2 градуса — это отличный показатель для работы с городскими пространствами. Наша задача — не заменить собой термометр, а показать реальную разницу между «раскаленным бетоном» и «прохладным сквером». Этого более чем достаточно, чтобы выбрать лучший вариант благоустройства и спасти город от перегрева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86560" y="2389597"/>
            <a:ext cx="5355947" cy="299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b="true" sz="1900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Метрики точности: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Средняя абсолютная погрешность: 2.0°C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Относительная погрешность: 7%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Метод верификации: Перекрестное сопоставление (Cross-validation) результатов ИИ-дешифрирования с показаниями наземных метеостанций и IoT-сенсоров.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719443"/>
            <a:ext cx="415299" cy="243863"/>
          </a:xfrm>
          <a:custGeom>
            <a:avLst/>
            <a:gdLst/>
            <a:ahLst/>
            <a:cxnLst/>
            <a:rect r="r" b="b" t="t" l="l"/>
            <a:pathLst>
              <a:path h="243863" w="415299">
                <a:moveTo>
                  <a:pt x="0" y="0"/>
                </a:moveTo>
                <a:lnTo>
                  <a:pt x="415299" y="0"/>
                </a:lnTo>
                <a:lnTo>
                  <a:pt x="415299" y="243864"/>
                </a:lnTo>
                <a:lnTo>
                  <a:pt x="0" y="243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82053" y="606425"/>
            <a:ext cx="19895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ALIEN BLUES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60860" y="606425"/>
            <a:ext cx="14984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SPACE AI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E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8019" y="-27709"/>
            <a:ext cx="19473863" cy="10342419"/>
          </a:xfrm>
          <a:custGeom>
            <a:avLst/>
            <a:gdLst/>
            <a:ahLst/>
            <a:cxnLst/>
            <a:rect r="r" b="b" t="t" l="l"/>
            <a:pathLst>
              <a:path h="10342419" w="19473863">
                <a:moveTo>
                  <a:pt x="0" y="0"/>
                </a:moveTo>
                <a:lnTo>
                  <a:pt x="19473862" y="0"/>
                </a:lnTo>
                <a:lnTo>
                  <a:pt x="19473862" y="10342418"/>
                </a:lnTo>
                <a:lnTo>
                  <a:pt x="0" y="103424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-1352" r="0" b="-135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9997" y="3983565"/>
            <a:ext cx="4557982" cy="3295937"/>
            <a:chOff x="0" y="0"/>
            <a:chExt cx="1124029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4029" cy="812800"/>
            </a:xfrm>
            <a:custGeom>
              <a:avLst/>
              <a:gdLst/>
              <a:ahLst/>
              <a:cxnLst/>
              <a:rect r="r" b="b" t="t" l="l"/>
              <a:pathLst>
                <a:path h="812800" w="1124029">
                  <a:moveTo>
                    <a:pt x="39066" y="0"/>
                  </a:moveTo>
                  <a:lnTo>
                    <a:pt x="1084962" y="0"/>
                  </a:lnTo>
                  <a:cubicBezTo>
                    <a:pt x="1095323" y="0"/>
                    <a:pt x="1105260" y="4116"/>
                    <a:pt x="1112586" y="11442"/>
                  </a:cubicBezTo>
                  <a:cubicBezTo>
                    <a:pt x="1119913" y="18769"/>
                    <a:pt x="1124029" y="28705"/>
                    <a:pt x="1124029" y="39066"/>
                  </a:cubicBezTo>
                  <a:lnTo>
                    <a:pt x="1124029" y="773734"/>
                  </a:lnTo>
                  <a:cubicBezTo>
                    <a:pt x="1124029" y="795309"/>
                    <a:pt x="1106538" y="812800"/>
                    <a:pt x="1084962" y="812800"/>
                  </a:cubicBezTo>
                  <a:lnTo>
                    <a:pt x="39066" y="812800"/>
                  </a:lnTo>
                  <a:cubicBezTo>
                    <a:pt x="28705" y="812800"/>
                    <a:pt x="18769" y="808684"/>
                    <a:pt x="11442" y="801358"/>
                  </a:cubicBezTo>
                  <a:cubicBezTo>
                    <a:pt x="4116" y="794031"/>
                    <a:pt x="0" y="784095"/>
                    <a:pt x="0" y="773734"/>
                  </a:cubicBezTo>
                  <a:lnTo>
                    <a:pt x="0" y="39066"/>
                  </a:lnTo>
                  <a:cubicBezTo>
                    <a:pt x="0" y="28705"/>
                    <a:pt x="4116" y="18769"/>
                    <a:pt x="11442" y="11442"/>
                  </a:cubicBezTo>
                  <a:cubicBezTo>
                    <a:pt x="18769" y="4116"/>
                    <a:pt x="28705" y="0"/>
                    <a:pt x="39066" y="0"/>
                  </a:cubicBezTo>
                  <a:close/>
                </a:path>
              </a:pathLst>
            </a:custGeom>
            <a:blipFill>
              <a:blip r:embed="rId3"/>
              <a:stretch>
                <a:fillRect l="-4267" t="0" r="-426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865009" y="3983565"/>
            <a:ext cx="4557982" cy="3295937"/>
            <a:chOff x="0" y="0"/>
            <a:chExt cx="1124029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4029" cy="812800"/>
            </a:xfrm>
            <a:custGeom>
              <a:avLst/>
              <a:gdLst/>
              <a:ahLst/>
              <a:cxnLst/>
              <a:rect r="r" b="b" t="t" l="l"/>
              <a:pathLst>
                <a:path h="812800" w="1124029">
                  <a:moveTo>
                    <a:pt x="39066" y="0"/>
                  </a:moveTo>
                  <a:lnTo>
                    <a:pt x="1084962" y="0"/>
                  </a:lnTo>
                  <a:cubicBezTo>
                    <a:pt x="1095323" y="0"/>
                    <a:pt x="1105260" y="4116"/>
                    <a:pt x="1112586" y="11442"/>
                  </a:cubicBezTo>
                  <a:cubicBezTo>
                    <a:pt x="1119913" y="18769"/>
                    <a:pt x="1124029" y="28705"/>
                    <a:pt x="1124029" y="39066"/>
                  </a:cubicBezTo>
                  <a:lnTo>
                    <a:pt x="1124029" y="773734"/>
                  </a:lnTo>
                  <a:cubicBezTo>
                    <a:pt x="1124029" y="795309"/>
                    <a:pt x="1106538" y="812800"/>
                    <a:pt x="1084962" y="812800"/>
                  </a:cubicBezTo>
                  <a:lnTo>
                    <a:pt x="39066" y="812800"/>
                  </a:lnTo>
                  <a:cubicBezTo>
                    <a:pt x="28705" y="812800"/>
                    <a:pt x="18769" y="808684"/>
                    <a:pt x="11442" y="801358"/>
                  </a:cubicBezTo>
                  <a:cubicBezTo>
                    <a:pt x="4116" y="794031"/>
                    <a:pt x="0" y="784095"/>
                    <a:pt x="0" y="773734"/>
                  </a:cubicBezTo>
                  <a:lnTo>
                    <a:pt x="0" y="39066"/>
                  </a:lnTo>
                  <a:cubicBezTo>
                    <a:pt x="0" y="28705"/>
                    <a:pt x="4116" y="18769"/>
                    <a:pt x="11442" y="11442"/>
                  </a:cubicBezTo>
                  <a:cubicBezTo>
                    <a:pt x="18769" y="4116"/>
                    <a:pt x="28705" y="0"/>
                    <a:pt x="3906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10564" r="0" b="-8925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230021" y="3983565"/>
            <a:ext cx="4557982" cy="3295937"/>
            <a:chOff x="0" y="0"/>
            <a:chExt cx="1124029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4029" cy="812800"/>
            </a:xfrm>
            <a:custGeom>
              <a:avLst/>
              <a:gdLst/>
              <a:ahLst/>
              <a:cxnLst/>
              <a:rect r="r" b="b" t="t" l="l"/>
              <a:pathLst>
                <a:path h="812800" w="1124029">
                  <a:moveTo>
                    <a:pt x="39066" y="0"/>
                  </a:moveTo>
                  <a:lnTo>
                    <a:pt x="1084962" y="0"/>
                  </a:lnTo>
                  <a:cubicBezTo>
                    <a:pt x="1095323" y="0"/>
                    <a:pt x="1105260" y="4116"/>
                    <a:pt x="1112586" y="11442"/>
                  </a:cubicBezTo>
                  <a:cubicBezTo>
                    <a:pt x="1119913" y="18769"/>
                    <a:pt x="1124029" y="28705"/>
                    <a:pt x="1124029" y="39066"/>
                  </a:cubicBezTo>
                  <a:lnTo>
                    <a:pt x="1124029" y="773734"/>
                  </a:lnTo>
                  <a:cubicBezTo>
                    <a:pt x="1124029" y="795309"/>
                    <a:pt x="1106538" y="812800"/>
                    <a:pt x="1084962" y="812800"/>
                  </a:cubicBezTo>
                  <a:lnTo>
                    <a:pt x="39066" y="812800"/>
                  </a:lnTo>
                  <a:cubicBezTo>
                    <a:pt x="28705" y="812800"/>
                    <a:pt x="18769" y="808684"/>
                    <a:pt x="11442" y="801358"/>
                  </a:cubicBezTo>
                  <a:cubicBezTo>
                    <a:pt x="4116" y="794031"/>
                    <a:pt x="0" y="784095"/>
                    <a:pt x="0" y="773734"/>
                  </a:cubicBezTo>
                  <a:lnTo>
                    <a:pt x="0" y="39066"/>
                  </a:lnTo>
                  <a:cubicBezTo>
                    <a:pt x="0" y="28705"/>
                    <a:pt x="4116" y="18769"/>
                    <a:pt x="11442" y="11442"/>
                  </a:cubicBezTo>
                  <a:cubicBezTo>
                    <a:pt x="18769" y="4116"/>
                    <a:pt x="28705" y="0"/>
                    <a:pt x="39066" y="0"/>
                  </a:cubicBezTo>
                  <a:close/>
                </a:path>
              </a:pathLst>
            </a:custGeom>
            <a:blipFill>
              <a:blip r:embed="rId5"/>
              <a:stretch>
                <a:fillRect l="-4233" t="0" r="-4233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920333" y="3497917"/>
            <a:ext cx="3702510" cy="23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853"/>
              </a:lnSpc>
              <a:spcBef>
                <a:spcPct val="0"/>
              </a:spcBef>
            </a:pPr>
            <a:r>
              <a:rPr lang="en-US" b="true" sz="1700" spc="-66">
                <a:solidFill>
                  <a:srgbClr val="ECEBE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</a:t>
            </a:r>
            <a:r>
              <a:rPr lang="en-US" b="true" sz="1700" spc="-66" strike="noStrike" u="none">
                <a:solidFill>
                  <a:srgbClr val="ECEBE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oogle Earth Engine, Tree Canopy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72543" y="3497917"/>
            <a:ext cx="2342914" cy="23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853"/>
              </a:lnSpc>
              <a:spcBef>
                <a:spcPct val="0"/>
              </a:spcBef>
            </a:pPr>
            <a:r>
              <a:rPr lang="en-US" b="true" sz="1700" spc="-66">
                <a:solidFill>
                  <a:srgbClr val="ECEBE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</a:t>
            </a:r>
            <a:r>
              <a:rPr lang="en-US" b="true" sz="1700" spc="-66" strike="noStrike" u="none">
                <a:solidFill>
                  <a:srgbClr val="ECEBE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andsat 8, Sentinel 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75226" y="3497917"/>
            <a:ext cx="2023252" cy="23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853"/>
              </a:lnSpc>
              <a:spcBef>
                <a:spcPct val="0"/>
              </a:spcBef>
            </a:pPr>
            <a:r>
              <a:rPr lang="en-US" b="true" sz="1700" spc="-66">
                <a:solidFill>
                  <a:srgbClr val="ECEBE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ENVI-</a:t>
            </a:r>
            <a:r>
              <a:rPr lang="en-US" b="true" sz="1700" spc="-66" strike="noStrike" u="none">
                <a:solidFill>
                  <a:srgbClr val="ECEBE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met, RayMan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3638" y="7546202"/>
            <a:ext cx="4430701" cy="237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79"/>
              </a:lnSpc>
            </a:pPr>
            <a:r>
              <a:rPr lang="en-US" sz="1699" b="true">
                <a:solidFill>
                  <a:srgbClr val="ECEBE4"/>
                </a:solidFill>
                <a:latin typeface="Poppins Bold"/>
                <a:ea typeface="Poppins Bold"/>
                <a:cs typeface="Poppins Bold"/>
                <a:sym typeface="Poppins Bold"/>
              </a:rPr>
              <a:t>+</a:t>
            </a:r>
            <a:r>
              <a:rPr lang="en-US" sz="1699">
                <a:solidFill>
                  <a:srgbClr val="ECEBE4"/>
                </a:solidFill>
                <a:latin typeface="Poppins"/>
                <a:ea typeface="Poppins"/>
                <a:cs typeface="Poppins"/>
                <a:sym typeface="Poppins"/>
              </a:rPr>
              <a:t>Сверхвысокая точность, учет потоков ветра, влажности и 3D-моделей зданий.</a:t>
            </a:r>
          </a:p>
          <a:p>
            <a:pPr algn="just">
              <a:lnSpc>
                <a:spcPts val="2379"/>
              </a:lnSpc>
              <a:spcBef>
                <a:spcPct val="0"/>
              </a:spcBef>
            </a:pPr>
            <a:r>
              <a:rPr lang="en-US" b="true" sz="1699">
                <a:solidFill>
                  <a:srgbClr val="ECEBE4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  <a:r>
              <a:rPr lang="en-US" sz="1699">
                <a:solidFill>
                  <a:srgbClr val="ECEBE4"/>
                </a:solidFill>
                <a:latin typeface="Poppins"/>
                <a:ea typeface="Poppins"/>
                <a:cs typeface="Poppins"/>
                <a:sym typeface="Poppins"/>
              </a:rPr>
              <a:t>Обучение занимает месяцы, лицензия стоит тысячи долларов, один расчет может длиться</a:t>
            </a:r>
            <a:r>
              <a:rPr lang="en-US" sz="1699">
                <a:solidFill>
                  <a:srgbClr val="ECEBE4"/>
                </a:solidFill>
                <a:latin typeface="Poppins"/>
                <a:ea typeface="Poppins"/>
                <a:cs typeface="Poppins"/>
                <a:sym typeface="Poppins"/>
              </a:rPr>
              <a:t> сутки.</a:t>
            </a:r>
          </a:p>
          <a:p>
            <a:pPr algn="just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ECEBE4"/>
                </a:solidFill>
                <a:latin typeface="Poppins"/>
                <a:ea typeface="Poppins"/>
                <a:cs typeface="Poppins"/>
                <a:sym typeface="Poppins"/>
              </a:rPr>
              <a:t>*URBAN COOLER дает результат за 10 секунд, а не за 10 часов.</a:t>
            </a:r>
          </a:p>
          <a:p>
            <a:pPr algn="just">
              <a:lnSpc>
                <a:spcPts val="237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865009" y="7527152"/>
            <a:ext cx="4768963" cy="2671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 b="true">
                <a:solidFill>
                  <a:srgbClr val="ECEBE4"/>
                </a:solidFill>
                <a:latin typeface="Poppins Bold"/>
                <a:ea typeface="Poppins Bold"/>
                <a:cs typeface="Poppins Bold"/>
                <a:sym typeface="Poppins Bold"/>
              </a:rPr>
              <a:t>+</a:t>
            </a:r>
            <a:r>
              <a:rPr lang="en-US" sz="1699">
                <a:solidFill>
                  <a:srgbClr val="ECEBE4"/>
                </a:solidFill>
                <a:latin typeface="Poppins"/>
                <a:ea typeface="Poppins"/>
                <a:cs typeface="Poppins"/>
                <a:sym typeface="Poppins"/>
              </a:rPr>
              <a:t>Реальные данные с термальных сенсоров.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b="true" sz="1699">
                <a:solidFill>
                  <a:srgbClr val="ECEBE4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  <a:r>
              <a:rPr lang="en-US" sz="1699">
                <a:solidFill>
                  <a:srgbClr val="ECEBE4"/>
                </a:solidFill>
                <a:latin typeface="Poppins"/>
                <a:ea typeface="Poppins"/>
                <a:cs typeface="Poppins"/>
                <a:sym typeface="Poppins"/>
              </a:rPr>
              <a:t>Слишком низкое разрешение (1 пиксель = 30-100 метров). Ты не увидишь разницу между своим двором и соседним. Обновляются редко (раз в несколько недель).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ECEBE4"/>
                </a:solidFill>
                <a:latin typeface="Poppins"/>
                <a:ea typeface="Poppins"/>
                <a:cs typeface="Poppins"/>
                <a:sym typeface="Poppins"/>
              </a:rPr>
              <a:t>*</a:t>
            </a:r>
            <a:r>
              <a:rPr lang="en-US" sz="1699">
                <a:solidFill>
                  <a:srgbClr val="ECEBE4"/>
                </a:solidFill>
                <a:latin typeface="Poppins"/>
                <a:ea typeface="Poppins"/>
                <a:cs typeface="Poppins"/>
                <a:sym typeface="Poppins"/>
              </a:rPr>
              <a:t>Наш</a:t>
            </a:r>
            <a:r>
              <a:rPr lang="en-US" sz="1699">
                <a:solidFill>
                  <a:srgbClr val="ECEBE4"/>
                </a:solidFill>
                <a:latin typeface="Poppins"/>
                <a:ea typeface="Poppins"/>
                <a:cs typeface="Poppins"/>
                <a:sym typeface="Poppins"/>
              </a:rPr>
              <a:t> ИИ видит каждое дерево и кусок асфальта на обычном скриншоте.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398232" y="7527152"/>
            <a:ext cx="4740158" cy="2671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ECEBE4"/>
                </a:solidFill>
                <a:latin typeface="Poppins Bold"/>
                <a:ea typeface="Poppins Bold"/>
                <a:cs typeface="Poppins Bold"/>
                <a:sym typeface="Poppins Bold"/>
              </a:rPr>
              <a:t>+</a:t>
            </a:r>
            <a:r>
              <a:rPr lang="en-US" sz="1700">
                <a:solidFill>
                  <a:srgbClr val="ECEBE4"/>
                </a:solidFill>
                <a:latin typeface="Poppins"/>
                <a:ea typeface="Poppins"/>
                <a:cs typeface="Poppins"/>
                <a:sym typeface="Poppins"/>
              </a:rPr>
              <a:t>Глобальное покрытие, данные о кронах деревьев.</a:t>
            </a:r>
          </a:p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ECEBE4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  <a:r>
              <a:rPr lang="en-US" sz="1700">
                <a:solidFill>
                  <a:srgbClr val="ECEBE4"/>
                </a:solidFill>
                <a:latin typeface="Poppins"/>
                <a:ea typeface="Poppins"/>
                <a:cs typeface="Poppins"/>
                <a:sym typeface="Poppins"/>
              </a:rPr>
              <a:t>Это просто статистика. Они говорят: «У вас мало деревьев», но не дают инструмента симуляции — они не позволяют тебе «посадить» дерево и сразу увидеть эффект.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ECEBE4"/>
                </a:solidFill>
                <a:latin typeface="Poppins"/>
                <a:ea typeface="Poppins"/>
                <a:cs typeface="Poppins"/>
                <a:sym typeface="Poppins"/>
              </a:rPr>
              <a:t>*М</a:t>
            </a:r>
            <a:r>
              <a:rPr lang="en-US" sz="1700">
                <a:solidFill>
                  <a:srgbClr val="ECEBE4"/>
                </a:solidFill>
                <a:latin typeface="Poppins"/>
                <a:ea typeface="Poppins"/>
                <a:cs typeface="Poppins"/>
                <a:sym typeface="Poppins"/>
              </a:rPr>
              <a:t>ы</a:t>
            </a:r>
            <a:r>
              <a:rPr lang="en-US" sz="1700">
                <a:solidFill>
                  <a:srgbClr val="ECEBE4"/>
                </a:solidFill>
                <a:latin typeface="Poppins"/>
                <a:ea typeface="Poppins"/>
                <a:cs typeface="Poppins"/>
                <a:sym typeface="Poppins"/>
              </a:rPr>
              <a:t> не просто констатируешь факт, ты даешь «Конструктор решений».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490541" y="1489193"/>
            <a:ext cx="12717214" cy="166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09"/>
              </a:lnSpc>
              <a:spcBef>
                <a:spcPct val="0"/>
              </a:spcBef>
            </a:pPr>
            <a:r>
              <a:rPr lang="en-US" sz="9721">
                <a:solidFill>
                  <a:srgbClr val="ECEBE4"/>
                </a:solidFill>
                <a:latin typeface="Anton"/>
                <a:ea typeface="Anton"/>
                <a:cs typeface="Anton"/>
                <a:sym typeface="Anton"/>
              </a:rPr>
              <a:t> Bey</a:t>
            </a:r>
            <a:r>
              <a:rPr lang="en-US" sz="9721">
                <a:solidFill>
                  <a:srgbClr val="ECEBE4"/>
                </a:solidFill>
                <a:latin typeface="Anton"/>
                <a:ea typeface="Anton"/>
                <a:cs typeface="Anton"/>
                <a:sym typeface="Anton"/>
              </a:rPr>
              <a:t>ond Current Solutions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82053" y="606425"/>
            <a:ext cx="19895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ALIEN BLUES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28700" y="719443"/>
            <a:ext cx="415299" cy="243863"/>
          </a:xfrm>
          <a:custGeom>
            <a:avLst/>
            <a:gdLst/>
            <a:ahLst/>
            <a:cxnLst/>
            <a:rect r="r" b="b" t="t" l="l"/>
            <a:pathLst>
              <a:path h="243863" w="415299">
                <a:moveTo>
                  <a:pt x="0" y="0"/>
                </a:moveTo>
                <a:lnTo>
                  <a:pt x="415299" y="0"/>
                </a:lnTo>
                <a:lnTo>
                  <a:pt x="415299" y="243864"/>
                </a:lnTo>
                <a:lnTo>
                  <a:pt x="0" y="243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760860" y="606425"/>
            <a:ext cx="14984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SPACE AI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DAHBqnMIcO0</dc:identifier>
  <dcterms:modified xsi:type="dcterms:W3CDTF">2011-08-01T06:04:30Z</dcterms:modified>
  <cp:revision>1</cp:revision>
  <dc:title>The Role of Architecture in Urban Livability</dc:title>
</cp:coreProperties>
</file>